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huggingface.co/"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452614" y="1596912"/>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24999" r="223" b="-24999"/>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9" id="9"/>
          <p:cNvSpPr/>
          <p:nvPr/>
        </p:nvSpPr>
        <p:spPr>
          <a:xfrm flipH="false" flipV="false" rot="0">
            <a:off x="13509595" y="269736"/>
            <a:ext cx="4417693" cy="1081821"/>
          </a:xfrm>
          <a:custGeom>
            <a:avLst/>
            <a:gdLst/>
            <a:ahLst/>
            <a:cxnLst/>
            <a:rect r="r" b="b" t="t" l="l"/>
            <a:pathLst>
              <a:path h="1081821" w="4417693">
                <a:moveTo>
                  <a:pt x="0" y="0"/>
                </a:moveTo>
                <a:lnTo>
                  <a:pt x="4417694" y="0"/>
                </a:lnTo>
                <a:lnTo>
                  <a:pt x="4417694" y="1081820"/>
                </a:lnTo>
                <a:lnTo>
                  <a:pt x="0" y="1081820"/>
                </a:lnTo>
                <a:lnTo>
                  <a:pt x="0" y="0"/>
                </a:lnTo>
                <a:close/>
              </a:path>
            </a:pathLst>
          </a:custGeom>
          <a:blipFill>
            <a:blip r:embed="rId4">
              <a:alphaModFix amt="51000"/>
            </a:blip>
            <a:stretch>
              <a:fillRect l="-7853" t="-113584" r="-46873" b="-95772"/>
            </a:stretch>
          </a:blipFill>
        </p:spPr>
      </p:sp>
      <p:sp>
        <p:nvSpPr>
          <p:cNvPr name="Freeform 10" id="10"/>
          <p:cNvSpPr/>
          <p:nvPr/>
        </p:nvSpPr>
        <p:spPr>
          <a:xfrm flipH="false" flipV="false" rot="0">
            <a:off x="0" y="269736"/>
            <a:ext cx="4283716" cy="1517929"/>
          </a:xfrm>
          <a:custGeom>
            <a:avLst/>
            <a:gdLst/>
            <a:ahLst/>
            <a:cxnLst/>
            <a:rect r="r" b="b" t="t" l="l"/>
            <a:pathLst>
              <a:path h="1517929" w="4283716">
                <a:moveTo>
                  <a:pt x="0" y="0"/>
                </a:moveTo>
                <a:lnTo>
                  <a:pt x="4283716" y="0"/>
                </a:lnTo>
                <a:lnTo>
                  <a:pt x="4283716" y="1517928"/>
                </a:lnTo>
                <a:lnTo>
                  <a:pt x="0" y="1517928"/>
                </a:lnTo>
                <a:lnTo>
                  <a:pt x="0" y="0"/>
                </a:lnTo>
                <a:close/>
              </a:path>
            </a:pathLst>
          </a:custGeom>
          <a:blipFill>
            <a:blip r:embed="rId5"/>
            <a:stretch>
              <a:fillRect l="0" t="-93671" r="0" b="-88536"/>
            </a:stretch>
          </a:blipFill>
        </p:spPr>
      </p:sp>
      <p:sp>
        <p:nvSpPr>
          <p:cNvPr name="TextBox 11" id="11"/>
          <p:cNvSpPr txBox="true"/>
          <p:nvPr/>
        </p:nvSpPr>
        <p:spPr>
          <a:xfrm rot="0">
            <a:off x="775737" y="3260141"/>
            <a:ext cx="6049458" cy="962055"/>
          </a:xfrm>
          <a:prstGeom prst="rect">
            <a:avLst/>
          </a:prstGeom>
        </p:spPr>
        <p:txBody>
          <a:bodyPr anchor="t" rtlCol="false" tIns="0" lIns="0" bIns="0" rIns="0">
            <a:spAutoFit/>
          </a:bodyPr>
          <a:lstStyle/>
          <a:p>
            <a:pPr>
              <a:lnSpc>
                <a:spcPts val="7892"/>
              </a:lnSpc>
              <a:spcBef>
                <a:spcPct val="0"/>
              </a:spcBef>
            </a:pPr>
            <a:r>
              <a:rPr lang="en-US" sz="5637">
                <a:solidFill>
                  <a:srgbClr val="000000"/>
                </a:solidFill>
                <a:latin typeface="Lato Bold"/>
              </a:rPr>
              <a:t>HOTEL</a:t>
            </a:r>
          </a:p>
        </p:txBody>
      </p:sp>
      <p:sp>
        <p:nvSpPr>
          <p:cNvPr name="TextBox 12" id="12"/>
          <p:cNvSpPr txBox="true"/>
          <p:nvPr/>
        </p:nvSpPr>
        <p:spPr>
          <a:xfrm rot="0">
            <a:off x="522774" y="4326971"/>
            <a:ext cx="8160579" cy="1083868"/>
          </a:xfrm>
          <a:prstGeom prst="rect">
            <a:avLst/>
          </a:prstGeom>
        </p:spPr>
        <p:txBody>
          <a:bodyPr anchor="t" rtlCol="false" tIns="0" lIns="0" bIns="0" rIns="0">
            <a:spAutoFit/>
          </a:bodyPr>
          <a:lstStyle/>
          <a:p>
            <a:pPr>
              <a:lnSpc>
                <a:spcPts val="8906"/>
              </a:lnSpc>
              <a:spcBef>
                <a:spcPct val="0"/>
              </a:spcBef>
            </a:pPr>
            <a:r>
              <a:rPr lang="en-US" sz="6361">
                <a:solidFill>
                  <a:srgbClr val="004AAD"/>
                </a:solidFill>
                <a:latin typeface="League Spartan"/>
              </a:rPr>
              <a:t> REVIEWS DATASET</a:t>
            </a:r>
          </a:p>
        </p:txBody>
      </p:sp>
      <p:sp>
        <p:nvSpPr>
          <p:cNvPr name="TextBox 13" id="13"/>
          <p:cNvSpPr txBox="true"/>
          <p:nvPr/>
        </p:nvSpPr>
        <p:spPr>
          <a:xfrm rot="0">
            <a:off x="4603064" y="8277159"/>
            <a:ext cx="3441197" cy="1402022"/>
          </a:xfrm>
          <a:prstGeom prst="rect">
            <a:avLst/>
          </a:prstGeom>
        </p:spPr>
        <p:txBody>
          <a:bodyPr anchor="t" rtlCol="false" tIns="0" lIns="0" bIns="0" rIns="0">
            <a:spAutoFit/>
          </a:bodyPr>
          <a:lstStyle/>
          <a:p>
            <a:pPr algn="ctr">
              <a:lnSpc>
                <a:spcPts val="3706"/>
              </a:lnSpc>
            </a:pPr>
            <a:r>
              <a:rPr lang="en-US" sz="2647">
                <a:solidFill>
                  <a:srgbClr val="000000"/>
                </a:solidFill>
                <a:latin typeface="Poppins"/>
              </a:rPr>
              <a:t>Prepared by:</a:t>
            </a:r>
          </a:p>
          <a:p>
            <a:pPr algn="ctr">
              <a:lnSpc>
                <a:spcPts val="3706"/>
              </a:lnSpc>
            </a:pPr>
            <a:r>
              <a:rPr lang="en-US" sz="2647">
                <a:solidFill>
                  <a:srgbClr val="000000"/>
                </a:solidFill>
                <a:latin typeface="Poppins"/>
              </a:rPr>
              <a:t>Alanoud Awaji</a:t>
            </a:r>
          </a:p>
          <a:p>
            <a:pPr algn="ctr">
              <a:lnSpc>
                <a:spcPts val="3706"/>
              </a:lnSpc>
              <a:spcBef>
                <a:spcPct val="0"/>
              </a:spcBef>
            </a:pPr>
            <a:r>
              <a:rPr lang="en-US" sz="2647">
                <a:solidFill>
                  <a:srgbClr val="000000"/>
                </a:solidFill>
                <a:latin typeface="Poppins"/>
              </a:rPr>
              <a:t>Shumukh Alsadun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8541622" y="1545458"/>
            <a:ext cx="7359178" cy="7196084"/>
            <a:chOff x="0" y="0"/>
            <a:chExt cx="1938220" cy="1895265"/>
          </a:xfrm>
        </p:grpSpPr>
        <p:sp>
          <p:nvSpPr>
            <p:cNvPr name="Freeform 4" id="4"/>
            <p:cNvSpPr/>
            <p:nvPr/>
          </p:nvSpPr>
          <p:spPr>
            <a:xfrm flipH="false" flipV="false" rot="0">
              <a:off x="0" y="0"/>
              <a:ext cx="1938220" cy="1895265"/>
            </a:xfrm>
            <a:custGeom>
              <a:avLst/>
              <a:gdLst/>
              <a:ahLst/>
              <a:cxnLst/>
              <a:rect r="r" b="b" t="t" l="l"/>
              <a:pathLst>
                <a:path h="1895265" w="1938220">
                  <a:moveTo>
                    <a:pt x="0" y="0"/>
                  </a:moveTo>
                  <a:lnTo>
                    <a:pt x="1938220" y="0"/>
                  </a:lnTo>
                  <a:lnTo>
                    <a:pt x="1938220" y="1895265"/>
                  </a:lnTo>
                  <a:lnTo>
                    <a:pt x="0" y="189526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1938220" cy="194289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2563814"/>
            <a:ext cx="6154422" cy="5159372"/>
          </a:xfrm>
          <a:custGeom>
            <a:avLst/>
            <a:gdLst/>
            <a:ahLst/>
            <a:cxnLst/>
            <a:rect r="r" b="b" t="t" l="l"/>
            <a:pathLst>
              <a:path h="5159372" w="6154422">
                <a:moveTo>
                  <a:pt x="0" y="0"/>
                </a:moveTo>
                <a:lnTo>
                  <a:pt x="6154422" y="0"/>
                </a:lnTo>
                <a:lnTo>
                  <a:pt x="6154422" y="5159372"/>
                </a:lnTo>
                <a:lnTo>
                  <a:pt x="0" y="5159372"/>
                </a:lnTo>
                <a:lnTo>
                  <a:pt x="0" y="0"/>
                </a:lnTo>
                <a:close/>
              </a:path>
            </a:pathLst>
          </a:custGeom>
          <a:blipFill>
            <a:blip r:embed="rId3">
              <a:alphaModFix amt="73000"/>
            </a:blip>
            <a:stretch>
              <a:fillRect l="0" t="0" r="0" b="-8189"/>
            </a:stretch>
          </a:blipFill>
        </p:spPr>
      </p:sp>
      <p:grpSp>
        <p:nvGrpSpPr>
          <p:cNvPr name="Group 7" id="7"/>
          <p:cNvGrpSpPr/>
          <p:nvPr/>
        </p:nvGrpSpPr>
        <p:grpSpPr>
          <a:xfrm rot="0">
            <a:off x="0" y="269736"/>
            <a:ext cx="17927289" cy="1517929"/>
            <a:chOff x="0" y="0"/>
            <a:chExt cx="23903051" cy="2023905"/>
          </a:xfrm>
        </p:grpSpPr>
        <p:sp>
          <p:nvSpPr>
            <p:cNvPr name="Freeform 8" id="8"/>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4">
                <a:alphaModFix amt="51000"/>
              </a:blip>
              <a:stretch>
                <a:fillRect l="-7853" t="-113584" r="-46873" b="-95772"/>
              </a:stretch>
            </a:blipFill>
          </p:spPr>
        </p:sp>
        <p:sp>
          <p:nvSpPr>
            <p:cNvPr name="Freeform 9" id="9"/>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5">
                <a:alphaModFix amt="60000"/>
              </a:blip>
              <a:stretch>
                <a:fillRect l="0" t="-93671" r="0" b="-88536"/>
              </a:stretch>
            </a:blipFill>
          </p:spPr>
        </p:sp>
      </p:grpSp>
      <p:sp>
        <p:nvSpPr>
          <p:cNvPr name="TextBox 10" id="10"/>
          <p:cNvSpPr txBox="true"/>
          <p:nvPr/>
        </p:nvSpPr>
        <p:spPr>
          <a:xfrm rot="0">
            <a:off x="2528210" y="4006232"/>
            <a:ext cx="5158144" cy="555453"/>
          </a:xfrm>
          <a:prstGeom prst="rect">
            <a:avLst/>
          </a:prstGeom>
        </p:spPr>
        <p:txBody>
          <a:bodyPr anchor="t" rtlCol="false" tIns="0" lIns="0" bIns="0" rIns="0">
            <a:spAutoFit/>
          </a:bodyPr>
          <a:lstStyle/>
          <a:p>
            <a:pPr algn="ctr">
              <a:lnSpc>
                <a:spcPts val="4559"/>
              </a:lnSpc>
              <a:spcBef>
                <a:spcPct val="0"/>
              </a:spcBef>
            </a:pPr>
            <a:r>
              <a:rPr lang="en-US" sz="3256">
                <a:solidFill>
                  <a:srgbClr val="000000"/>
                </a:solidFill>
                <a:latin typeface="Lato Bold"/>
              </a:rPr>
              <a:t>DATASET REFERENCE</a:t>
            </a:r>
          </a:p>
        </p:txBody>
      </p:sp>
      <p:sp>
        <p:nvSpPr>
          <p:cNvPr name="TextBox 11" id="11"/>
          <p:cNvSpPr txBox="true"/>
          <p:nvPr/>
        </p:nvSpPr>
        <p:spPr>
          <a:xfrm rot="0">
            <a:off x="2182638" y="5048250"/>
            <a:ext cx="5849287" cy="796194"/>
          </a:xfrm>
          <a:prstGeom prst="rect">
            <a:avLst/>
          </a:prstGeom>
        </p:spPr>
        <p:txBody>
          <a:bodyPr anchor="t" rtlCol="false" tIns="0" lIns="0" bIns="0" rIns="0">
            <a:spAutoFit/>
          </a:bodyPr>
          <a:lstStyle/>
          <a:p>
            <a:pPr algn="ctr">
              <a:lnSpc>
                <a:spcPts val="6515"/>
              </a:lnSpc>
              <a:spcBef>
                <a:spcPct val="0"/>
              </a:spcBef>
            </a:pPr>
            <a:r>
              <a:rPr lang="en-US" sz="4653" u="sng">
                <a:solidFill>
                  <a:srgbClr val="004AAD"/>
                </a:solidFill>
                <a:latin typeface="League Spartan"/>
                <a:hlinkClick r:id="rId6" tooltip="https://huggingface.co/"/>
              </a:rPr>
              <a:t>HUGGING 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199"/>
            <a:ext cx="18322718" cy="10144601"/>
          </a:xfrm>
          <a:custGeom>
            <a:avLst/>
            <a:gdLst/>
            <a:ahLst/>
            <a:cxnLst/>
            <a:rect r="r" b="b" t="t" l="l"/>
            <a:pathLst>
              <a:path h="10144601" w="18322718">
                <a:moveTo>
                  <a:pt x="0" y="0"/>
                </a:moveTo>
                <a:lnTo>
                  <a:pt x="18322718" y="0"/>
                </a:lnTo>
                <a:lnTo>
                  <a:pt x="18322718" y="10144602"/>
                </a:lnTo>
                <a:lnTo>
                  <a:pt x="0" y="10144602"/>
                </a:lnTo>
                <a:lnTo>
                  <a:pt x="0" y="0"/>
                </a:lnTo>
                <a:close/>
              </a:path>
            </a:pathLst>
          </a:custGeom>
          <a:blipFill>
            <a:blip r:embed="rId2"/>
            <a:stretch>
              <a:fillRect l="0" t="-79745" r="0" b="-79745"/>
            </a:stretch>
          </a:blipFill>
        </p:spPr>
      </p:sp>
      <p:grpSp>
        <p:nvGrpSpPr>
          <p:cNvPr name="Group 3" id="3"/>
          <p:cNvGrpSpPr/>
          <p:nvPr/>
        </p:nvGrpSpPr>
        <p:grpSpPr>
          <a:xfrm rot="0">
            <a:off x="0" y="6664129"/>
            <a:ext cx="18288000" cy="1409016"/>
            <a:chOff x="0" y="0"/>
            <a:chExt cx="4816593" cy="371099"/>
          </a:xfrm>
        </p:grpSpPr>
        <p:sp>
          <p:nvSpPr>
            <p:cNvPr name="Freeform 4" id="4"/>
            <p:cNvSpPr/>
            <p:nvPr/>
          </p:nvSpPr>
          <p:spPr>
            <a:xfrm flipH="false" flipV="false" rot="0">
              <a:off x="0" y="0"/>
              <a:ext cx="4816592" cy="371099"/>
            </a:xfrm>
            <a:custGeom>
              <a:avLst/>
              <a:gdLst/>
              <a:ahLst/>
              <a:cxnLst/>
              <a:rect r="r" b="b" t="t" l="l"/>
              <a:pathLst>
                <a:path h="371099" w="4816592">
                  <a:moveTo>
                    <a:pt x="0" y="0"/>
                  </a:moveTo>
                  <a:lnTo>
                    <a:pt x="4816592" y="0"/>
                  </a:lnTo>
                  <a:lnTo>
                    <a:pt x="4816592" y="371099"/>
                  </a:lnTo>
                  <a:lnTo>
                    <a:pt x="0" y="371099"/>
                  </a:lnTo>
                  <a:close/>
                </a:path>
              </a:pathLst>
            </a:custGeom>
            <a:solidFill>
              <a:srgbClr val="EAEAEA"/>
            </a:solidFill>
          </p:spPr>
        </p:sp>
        <p:sp>
          <p:nvSpPr>
            <p:cNvPr name="TextBox 5" id="5"/>
            <p:cNvSpPr txBox="true"/>
            <p:nvPr/>
          </p:nvSpPr>
          <p:spPr>
            <a:xfrm>
              <a:off x="0" y="-47625"/>
              <a:ext cx="4816593" cy="41872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077593" y="6800067"/>
            <a:ext cx="12271686" cy="1022839"/>
          </a:xfrm>
          <a:prstGeom prst="rect">
            <a:avLst/>
          </a:prstGeom>
        </p:spPr>
        <p:txBody>
          <a:bodyPr anchor="t" rtlCol="false" tIns="0" lIns="0" bIns="0" rIns="0">
            <a:spAutoFit/>
          </a:bodyPr>
          <a:lstStyle/>
          <a:p>
            <a:pPr algn="ctr">
              <a:lnSpc>
                <a:spcPts val="8382"/>
              </a:lnSpc>
              <a:spcBef>
                <a:spcPct val="0"/>
              </a:spcBef>
            </a:pPr>
            <a:r>
              <a:rPr lang="en-US" sz="5987">
                <a:solidFill>
                  <a:srgbClr val="004AAD"/>
                </a:solidFill>
                <a:latin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47700"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17927289" cy="1517929"/>
            <a:chOff x="0" y="0"/>
            <a:chExt cx="23903051" cy="2023905"/>
          </a:xfrm>
        </p:grpSpPr>
        <p:sp>
          <p:nvSpPr>
            <p:cNvPr name="Freeform 10" id="10"/>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3">
                <a:alphaModFix amt="51000"/>
              </a:blip>
              <a:stretch>
                <a:fillRect l="-7853" t="-113584" r="-46873" b="-95772"/>
              </a:stretch>
            </a:blipFill>
          </p:spPr>
        </p:sp>
        <p:sp>
          <p:nvSpPr>
            <p:cNvPr name="Freeform 11" id="11"/>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4">
                <a:alphaModFix amt="60000"/>
              </a:blip>
              <a:stretch>
                <a:fillRect l="0" t="-93671" r="0" b="-88536"/>
              </a:stretch>
            </a:blipFill>
          </p:spPr>
        </p:sp>
      </p:grpSp>
      <p:grpSp>
        <p:nvGrpSpPr>
          <p:cNvPr name="Group 12" id="12"/>
          <p:cNvGrpSpPr>
            <a:grpSpLocks noChangeAspect="true"/>
          </p:cNvGrpSpPr>
          <p:nvPr/>
        </p:nvGrpSpPr>
        <p:grpSpPr>
          <a:xfrm rot="0">
            <a:off x="8850824" y="664190"/>
            <a:ext cx="8993753" cy="8958621"/>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38817" r="223" b="-38817"/>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5" id="15"/>
          <p:cNvSpPr txBox="true"/>
          <p:nvPr/>
        </p:nvSpPr>
        <p:spPr>
          <a:xfrm rot="0">
            <a:off x="1028700" y="1591243"/>
            <a:ext cx="3403612" cy="549007"/>
          </a:xfrm>
          <a:prstGeom prst="rect">
            <a:avLst/>
          </a:prstGeom>
        </p:spPr>
        <p:txBody>
          <a:bodyPr anchor="t" rtlCol="false" tIns="0" lIns="0" bIns="0" rIns="0">
            <a:spAutoFit/>
          </a:bodyPr>
          <a:lstStyle/>
          <a:p>
            <a:pPr>
              <a:lnSpc>
                <a:spcPts val="4440"/>
              </a:lnSpc>
              <a:spcBef>
                <a:spcPct val="0"/>
              </a:spcBef>
            </a:pPr>
            <a:r>
              <a:rPr lang="en-US" sz="3171">
                <a:solidFill>
                  <a:srgbClr val="000000"/>
                </a:solidFill>
                <a:latin typeface="Lato Bold"/>
              </a:rPr>
              <a:t>ABOUT </a:t>
            </a:r>
          </a:p>
        </p:txBody>
      </p:sp>
      <p:sp>
        <p:nvSpPr>
          <p:cNvPr name="TextBox 16" id="16"/>
          <p:cNvSpPr txBox="true"/>
          <p:nvPr/>
        </p:nvSpPr>
        <p:spPr>
          <a:xfrm rot="0">
            <a:off x="1028700" y="2166500"/>
            <a:ext cx="5367074" cy="705987"/>
          </a:xfrm>
          <a:prstGeom prst="rect">
            <a:avLst/>
          </a:prstGeom>
        </p:spPr>
        <p:txBody>
          <a:bodyPr anchor="t" rtlCol="false" tIns="0" lIns="0" bIns="0" rIns="0">
            <a:spAutoFit/>
          </a:bodyPr>
          <a:lstStyle/>
          <a:p>
            <a:pPr>
              <a:lnSpc>
                <a:spcPts val="5721"/>
              </a:lnSpc>
              <a:spcBef>
                <a:spcPct val="0"/>
              </a:spcBef>
            </a:pPr>
            <a:r>
              <a:rPr lang="en-US" sz="4086">
                <a:solidFill>
                  <a:srgbClr val="004AAD"/>
                </a:solidFill>
                <a:latin typeface="League Spartan"/>
              </a:rPr>
              <a:t>OUR DATASET</a:t>
            </a:r>
          </a:p>
        </p:txBody>
      </p:sp>
      <p:sp>
        <p:nvSpPr>
          <p:cNvPr name="TextBox 17" id="17"/>
          <p:cNvSpPr txBox="true"/>
          <p:nvPr/>
        </p:nvSpPr>
        <p:spPr>
          <a:xfrm rot="0">
            <a:off x="823886" y="3031050"/>
            <a:ext cx="7019497" cy="854225"/>
          </a:xfrm>
          <a:prstGeom prst="rect">
            <a:avLst/>
          </a:prstGeom>
        </p:spPr>
        <p:txBody>
          <a:bodyPr anchor="t" rtlCol="false" tIns="0" lIns="0" bIns="0" rIns="0">
            <a:spAutoFit/>
          </a:bodyPr>
          <a:lstStyle/>
          <a:p>
            <a:pPr>
              <a:lnSpc>
                <a:spcPts val="3316"/>
              </a:lnSpc>
              <a:spcBef>
                <a:spcPct val="0"/>
              </a:spcBef>
            </a:pPr>
            <a:r>
              <a:rPr lang="en-US" sz="2369">
                <a:solidFill>
                  <a:srgbClr val="000000"/>
                </a:solidFill>
                <a:latin typeface="Poppins"/>
              </a:rPr>
              <a:t>The Hotel Reviews Arabic Dataset contains 964 rows, with two columns: 'text' and 'polarity'. </a:t>
            </a:r>
          </a:p>
        </p:txBody>
      </p:sp>
      <p:sp>
        <p:nvSpPr>
          <p:cNvPr name="TextBox 18" id="18"/>
          <p:cNvSpPr txBox="true"/>
          <p:nvPr/>
        </p:nvSpPr>
        <p:spPr>
          <a:xfrm rot="0">
            <a:off x="823886" y="4195342"/>
            <a:ext cx="6573133" cy="2884063"/>
          </a:xfrm>
          <a:prstGeom prst="rect">
            <a:avLst/>
          </a:prstGeom>
        </p:spPr>
        <p:txBody>
          <a:bodyPr anchor="t" rtlCol="false" tIns="0" lIns="0" bIns="0" rIns="0">
            <a:spAutoFit/>
          </a:bodyPr>
          <a:lstStyle/>
          <a:p>
            <a:pPr>
              <a:lnSpc>
                <a:spcPts val="3190"/>
              </a:lnSpc>
            </a:pPr>
            <a:r>
              <a:rPr lang="en-US" sz="2279">
                <a:solidFill>
                  <a:srgbClr val="000000"/>
                </a:solidFill>
                <a:latin typeface="Poppins"/>
              </a:rPr>
              <a:t>text: This c</a:t>
            </a:r>
            <a:r>
              <a:rPr lang="en-US" sz="2279">
                <a:solidFill>
                  <a:srgbClr val="000000"/>
                </a:solidFill>
                <a:latin typeface="Poppins"/>
              </a:rPr>
              <a:t>olumn represents the textual content of the hotel reviews. The data type of this column is 'object'.</a:t>
            </a:r>
          </a:p>
          <a:p>
            <a:pPr>
              <a:lnSpc>
                <a:spcPts val="3330"/>
              </a:lnSpc>
              <a:spcBef>
                <a:spcPct val="0"/>
              </a:spcBef>
            </a:pPr>
            <a:r>
              <a:rPr lang="en-US" sz="2379">
                <a:solidFill>
                  <a:srgbClr val="000000"/>
                </a:solidFill>
                <a:latin typeface="Poppins"/>
              </a:rPr>
              <a:t>polarity: This column represents the polarity or sentiment label associated with each hotel review.. The type of polarity  is numerical.</a:t>
            </a:r>
          </a:p>
        </p:txBody>
      </p:sp>
      <p:sp>
        <p:nvSpPr>
          <p:cNvPr name="TextBox 19" id="19"/>
          <p:cNvSpPr txBox="true"/>
          <p:nvPr/>
        </p:nvSpPr>
        <p:spPr>
          <a:xfrm rot="0">
            <a:off x="823886" y="7872381"/>
            <a:ext cx="7019497" cy="795321"/>
          </a:xfrm>
          <a:prstGeom prst="rect">
            <a:avLst/>
          </a:prstGeom>
        </p:spPr>
        <p:txBody>
          <a:bodyPr anchor="t" rtlCol="false" tIns="0" lIns="0" bIns="0" rIns="0">
            <a:spAutoFit/>
          </a:bodyPr>
          <a:lstStyle/>
          <a:p>
            <a:pPr>
              <a:lnSpc>
                <a:spcPts val="3176"/>
              </a:lnSpc>
            </a:pPr>
            <a:r>
              <a:rPr lang="en-US" sz="2269">
                <a:solidFill>
                  <a:srgbClr val="000000"/>
                </a:solidFill>
                <a:latin typeface="Poppins"/>
              </a:rPr>
              <a:t>There are no missing values in the dataset.</a:t>
            </a:r>
          </a:p>
          <a:p>
            <a:pPr>
              <a:lnSpc>
                <a:spcPts val="3176"/>
              </a:lnSpc>
              <a:spcBef>
                <a:spcPct val="0"/>
              </a:spcBef>
            </a:pPr>
            <a:r>
              <a:rPr lang="en-US" sz="2269">
                <a:solidFill>
                  <a:srgbClr val="000000"/>
                </a:solidFill>
                <a:latin typeface="Poppins"/>
              </a:rPr>
              <a:t>There are no duplicate rows in the 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58531" y="4169677"/>
            <a:ext cx="4452245" cy="4755833"/>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20129" y="4169677"/>
            <a:ext cx="4452245" cy="4755833"/>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7224" y="4169677"/>
            <a:ext cx="4452245" cy="4755833"/>
            <a:chOff x="0" y="0"/>
            <a:chExt cx="1172608" cy="1252565"/>
          </a:xfrm>
        </p:grpSpPr>
        <p:sp>
          <p:nvSpPr>
            <p:cNvPr name="Freeform 10" id="10"/>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11" id="11"/>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991856" y="3410708"/>
            <a:ext cx="1985594" cy="19855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153454" y="3410708"/>
            <a:ext cx="1985594" cy="19855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310549" y="3410708"/>
            <a:ext cx="1985594" cy="19855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3388889" y="3800535"/>
            <a:ext cx="1225670" cy="1342965"/>
          </a:xfrm>
          <a:custGeom>
            <a:avLst/>
            <a:gdLst/>
            <a:ahLst/>
            <a:cxnLst/>
            <a:rect r="r" b="b" t="t" l="l"/>
            <a:pathLst>
              <a:path h="1342965" w="1225670">
                <a:moveTo>
                  <a:pt x="0" y="0"/>
                </a:moveTo>
                <a:lnTo>
                  <a:pt x="1225670" y="0"/>
                </a:lnTo>
                <a:lnTo>
                  <a:pt x="1225670" y="1342965"/>
                </a:lnTo>
                <a:lnTo>
                  <a:pt x="0" y="1342965"/>
                </a:lnTo>
                <a:lnTo>
                  <a:pt x="0" y="0"/>
                </a:lnTo>
                <a:close/>
              </a:path>
            </a:pathLst>
          </a:custGeom>
          <a:blipFill>
            <a:blip r:embed="rId3">
              <a:extLst>
                <a:ext uri="{96DAC541-7B7A-43D3-8B79-37D633B846F1}">
                  <asvg:svgBlip xmlns:asvg="http://schemas.microsoft.com/office/drawing/2016/SVG/main" r:embed="rId4"/>
                </a:ext>
              </a:extLst>
            </a:blip>
            <a:stretch>
              <a:fillRect l="0" t="-96879" r="-243857" b="-94692"/>
            </a:stretch>
          </a:blipFill>
        </p:spPr>
      </p:sp>
      <p:sp>
        <p:nvSpPr>
          <p:cNvPr name="Freeform 22" id="22"/>
          <p:cNvSpPr/>
          <p:nvPr/>
        </p:nvSpPr>
        <p:spPr>
          <a:xfrm flipH="false" flipV="false" rot="0">
            <a:off x="8542203" y="3800535"/>
            <a:ext cx="1233502" cy="1159165"/>
          </a:xfrm>
          <a:custGeom>
            <a:avLst/>
            <a:gdLst/>
            <a:ahLst/>
            <a:cxnLst/>
            <a:rect r="r" b="b" t="t" l="l"/>
            <a:pathLst>
              <a:path h="1159165" w="1233502">
                <a:moveTo>
                  <a:pt x="0" y="0"/>
                </a:moveTo>
                <a:lnTo>
                  <a:pt x="1233502" y="0"/>
                </a:lnTo>
                <a:lnTo>
                  <a:pt x="1233502" y="1159165"/>
                </a:lnTo>
                <a:lnTo>
                  <a:pt x="0" y="1159165"/>
                </a:lnTo>
                <a:lnTo>
                  <a:pt x="0" y="0"/>
                </a:lnTo>
                <a:close/>
              </a:path>
            </a:pathLst>
          </a:custGeom>
          <a:blipFill>
            <a:blip r:embed="rId3">
              <a:extLst>
                <a:ext uri="{96DAC541-7B7A-43D3-8B79-37D633B846F1}">
                  <asvg:svgBlip xmlns:asvg="http://schemas.microsoft.com/office/drawing/2016/SVG/main" r:embed="rId4"/>
                </a:ext>
              </a:extLst>
            </a:blip>
            <a:stretch>
              <a:fillRect l="0" t="-224432" r="-228149" b="0"/>
            </a:stretch>
          </a:blipFill>
        </p:spPr>
      </p:sp>
      <p:sp>
        <p:nvSpPr>
          <p:cNvPr name="Freeform 23" id="23"/>
          <p:cNvSpPr/>
          <p:nvPr/>
        </p:nvSpPr>
        <p:spPr>
          <a:xfrm flipH="false" flipV="false" rot="0">
            <a:off x="13772674" y="3836718"/>
            <a:ext cx="1133574" cy="1133574"/>
          </a:xfrm>
          <a:custGeom>
            <a:avLst/>
            <a:gdLst/>
            <a:ahLst/>
            <a:cxnLst/>
            <a:rect r="r" b="b" t="t" l="l"/>
            <a:pathLst>
              <a:path h="1133574" w="1133574">
                <a:moveTo>
                  <a:pt x="0" y="0"/>
                </a:moveTo>
                <a:lnTo>
                  <a:pt x="1133574" y="0"/>
                </a:lnTo>
                <a:lnTo>
                  <a:pt x="1133574" y="1133574"/>
                </a:lnTo>
                <a:lnTo>
                  <a:pt x="0" y="1133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2363033" y="1475515"/>
            <a:ext cx="13561934" cy="1668493"/>
          </a:xfrm>
          <a:prstGeom prst="rect">
            <a:avLst/>
          </a:prstGeom>
        </p:spPr>
        <p:txBody>
          <a:bodyPr anchor="t" rtlCol="false" tIns="0" lIns="0" bIns="0" rIns="0">
            <a:spAutoFit/>
          </a:bodyPr>
          <a:lstStyle/>
          <a:p>
            <a:pPr algn="ctr">
              <a:lnSpc>
                <a:spcPts val="6735"/>
              </a:lnSpc>
              <a:spcBef>
                <a:spcPct val="0"/>
              </a:spcBef>
            </a:pPr>
            <a:r>
              <a:rPr lang="en-US" sz="4811">
                <a:solidFill>
                  <a:srgbClr val="004AAD"/>
                </a:solidFill>
                <a:latin typeface="League Spartan"/>
              </a:rPr>
              <a:t>POLARITY COLUMN IN THE HOTEL REVIEWS DATASET </a:t>
            </a:r>
          </a:p>
        </p:txBody>
      </p:sp>
      <p:sp>
        <p:nvSpPr>
          <p:cNvPr name="TextBox 25" id="25"/>
          <p:cNvSpPr txBox="true"/>
          <p:nvPr/>
        </p:nvSpPr>
        <p:spPr>
          <a:xfrm rot="0">
            <a:off x="2372942" y="5759354"/>
            <a:ext cx="3223423" cy="523776"/>
          </a:xfrm>
          <a:prstGeom prst="rect">
            <a:avLst/>
          </a:prstGeom>
        </p:spPr>
        <p:txBody>
          <a:bodyPr anchor="t" rtlCol="false" tIns="0" lIns="0" bIns="0" rIns="0">
            <a:spAutoFit/>
          </a:bodyPr>
          <a:lstStyle/>
          <a:p>
            <a:pPr algn="ctr">
              <a:lnSpc>
                <a:spcPts val="4205"/>
              </a:lnSpc>
              <a:spcBef>
                <a:spcPct val="0"/>
              </a:spcBef>
            </a:pPr>
            <a:r>
              <a:rPr lang="en-US" sz="3003">
                <a:solidFill>
                  <a:srgbClr val="000000"/>
                </a:solidFill>
                <a:latin typeface="Lato Heavy"/>
              </a:rPr>
              <a:t>POSITIVE</a:t>
            </a:r>
          </a:p>
        </p:txBody>
      </p:sp>
      <p:sp>
        <p:nvSpPr>
          <p:cNvPr name="TextBox 26" id="26"/>
          <p:cNvSpPr txBox="true"/>
          <p:nvPr/>
        </p:nvSpPr>
        <p:spPr>
          <a:xfrm rot="0">
            <a:off x="7532289" y="5759354"/>
            <a:ext cx="3223423" cy="523776"/>
          </a:xfrm>
          <a:prstGeom prst="rect">
            <a:avLst/>
          </a:prstGeom>
        </p:spPr>
        <p:txBody>
          <a:bodyPr anchor="t" rtlCol="false" tIns="0" lIns="0" bIns="0" rIns="0">
            <a:spAutoFit/>
          </a:bodyPr>
          <a:lstStyle/>
          <a:p>
            <a:pPr algn="ctr">
              <a:lnSpc>
                <a:spcPts val="4205"/>
              </a:lnSpc>
              <a:spcBef>
                <a:spcPct val="0"/>
              </a:spcBef>
            </a:pPr>
            <a:r>
              <a:rPr lang="en-US" sz="3003">
                <a:solidFill>
                  <a:srgbClr val="000000"/>
                </a:solidFill>
                <a:latin typeface="Lato Heavy"/>
              </a:rPr>
              <a:t>MIXED</a:t>
            </a:r>
          </a:p>
        </p:txBody>
      </p:sp>
      <p:sp>
        <p:nvSpPr>
          <p:cNvPr name="TextBox 27" id="27"/>
          <p:cNvSpPr txBox="true"/>
          <p:nvPr/>
        </p:nvSpPr>
        <p:spPr>
          <a:xfrm rot="0">
            <a:off x="12691635" y="5759354"/>
            <a:ext cx="3223423" cy="523776"/>
          </a:xfrm>
          <a:prstGeom prst="rect">
            <a:avLst/>
          </a:prstGeom>
        </p:spPr>
        <p:txBody>
          <a:bodyPr anchor="t" rtlCol="false" tIns="0" lIns="0" bIns="0" rIns="0">
            <a:spAutoFit/>
          </a:bodyPr>
          <a:lstStyle/>
          <a:p>
            <a:pPr algn="ctr">
              <a:lnSpc>
                <a:spcPts val="4205"/>
              </a:lnSpc>
              <a:spcBef>
                <a:spcPct val="0"/>
              </a:spcBef>
            </a:pPr>
            <a:r>
              <a:rPr lang="en-US" sz="3003">
                <a:solidFill>
                  <a:srgbClr val="000000"/>
                </a:solidFill>
                <a:latin typeface="Lato Heavy"/>
              </a:rPr>
              <a:t>NEGATIVE</a:t>
            </a:r>
          </a:p>
        </p:txBody>
      </p:sp>
      <p:sp>
        <p:nvSpPr>
          <p:cNvPr name="TextBox 28" id="28"/>
          <p:cNvSpPr txBox="true"/>
          <p:nvPr/>
        </p:nvSpPr>
        <p:spPr>
          <a:xfrm rot="0">
            <a:off x="2506677" y="6490443"/>
            <a:ext cx="2955954" cy="1329523"/>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 A polarity value of 1 indicates that the sentiment expressed in the review is Positive. </a:t>
            </a:r>
          </a:p>
        </p:txBody>
      </p:sp>
      <p:sp>
        <p:nvSpPr>
          <p:cNvPr name="TextBox 29" id="29"/>
          <p:cNvSpPr txBox="true"/>
          <p:nvPr/>
        </p:nvSpPr>
        <p:spPr>
          <a:xfrm rot="0">
            <a:off x="12799164" y="6490443"/>
            <a:ext cx="3125803" cy="1329523"/>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A polarity value of -1 indicates that the sentiment expressed in the review is Negative.</a:t>
            </a:r>
          </a:p>
        </p:txBody>
      </p:sp>
      <p:sp>
        <p:nvSpPr>
          <p:cNvPr name="TextBox 30" id="30"/>
          <p:cNvSpPr txBox="true"/>
          <p:nvPr/>
        </p:nvSpPr>
        <p:spPr>
          <a:xfrm rot="0">
            <a:off x="7412827" y="6490443"/>
            <a:ext cx="3224104" cy="1329523"/>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A polarity value of 0 indicates that the sentiment expressed in the review is mixed or neutral.</a:t>
            </a:r>
          </a:p>
        </p:txBody>
      </p:sp>
      <p:grpSp>
        <p:nvGrpSpPr>
          <p:cNvPr name="Group 31" id="31"/>
          <p:cNvGrpSpPr/>
          <p:nvPr/>
        </p:nvGrpSpPr>
        <p:grpSpPr>
          <a:xfrm rot="0">
            <a:off x="0" y="52836"/>
            <a:ext cx="17927289" cy="1517929"/>
            <a:chOff x="0" y="0"/>
            <a:chExt cx="23903051" cy="2023905"/>
          </a:xfrm>
        </p:grpSpPr>
        <p:sp>
          <p:nvSpPr>
            <p:cNvPr name="Freeform 32" id="32"/>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7">
                <a:alphaModFix amt="51000"/>
              </a:blip>
              <a:stretch>
                <a:fillRect l="-7853" t="-113584" r="-46873" b="-95772"/>
              </a:stretch>
            </a:blipFill>
          </p:spPr>
        </p:sp>
        <p:sp>
          <p:nvSpPr>
            <p:cNvPr name="Freeform 33" id="33"/>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8">
                <a:alphaModFix amt="60000"/>
              </a:blip>
              <a:stretch>
                <a:fillRect l="0" t="-93671" r="0" b="-8853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884540" y="2772630"/>
            <a:ext cx="11374760" cy="7108332"/>
            <a:chOff x="0" y="0"/>
            <a:chExt cx="2995822" cy="1872153"/>
          </a:xfrm>
        </p:grpSpPr>
        <p:sp>
          <p:nvSpPr>
            <p:cNvPr name="Freeform 7" id="7"/>
            <p:cNvSpPr/>
            <p:nvPr/>
          </p:nvSpPr>
          <p:spPr>
            <a:xfrm flipH="false" flipV="false" rot="0">
              <a:off x="0" y="0"/>
              <a:ext cx="2995822" cy="1872153"/>
            </a:xfrm>
            <a:custGeom>
              <a:avLst/>
              <a:gdLst/>
              <a:ahLst/>
              <a:cxnLst/>
              <a:rect r="r" b="b" t="t" l="l"/>
              <a:pathLst>
                <a:path h="1872153" w="2995822">
                  <a:moveTo>
                    <a:pt x="34712" y="0"/>
                  </a:moveTo>
                  <a:lnTo>
                    <a:pt x="2961110" y="0"/>
                  </a:lnTo>
                  <a:cubicBezTo>
                    <a:pt x="2980281" y="0"/>
                    <a:pt x="2995822" y="15541"/>
                    <a:pt x="2995822" y="34712"/>
                  </a:cubicBezTo>
                  <a:lnTo>
                    <a:pt x="2995822" y="1837441"/>
                  </a:lnTo>
                  <a:cubicBezTo>
                    <a:pt x="2995822" y="1856612"/>
                    <a:pt x="2980281" y="1872153"/>
                    <a:pt x="2961110" y="1872153"/>
                  </a:cubicBezTo>
                  <a:lnTo>
                    <a:pt x="34712" y="1872153"/>
                  </a:lnTo>
                  <a:cubicBezTo>
                    <a:pt x="15541" y="1872153"/>
                    <a:pt x="0" y="1856612"/>
                    <a:pt x="0" y="1837441"/>
                  </a:cubicBezTo>
                  <a:lnTo>
                    <a:pt x="0" y="34712"/>
                  </a:lnTo>
                  <a:cubicBezTo>
                    <a:pt x="0" y="15541"/>
                    <a:pt x="15541" y="0"/>
                    <a:pt x="34712" y="0"/>
                  </a:cubicBezTo>
                  <a:close/>
                </a:path>
              </a:pathLst>
            </a:custGeom>
            <a:solidFill>
              <a:srgbClr val="EAEAEA"/>
            </a:solidFill>
          </p:spPr>
        </p:sp>
        <p:sp>
          <p:nvSpPr>
            <p:cNvPr name="TextBox 8" id="8"/>
            <p:cNvSpPr txBox="true"/>
            <p:nvPr/>
          </p:nvSpPr>
          <p:spPr>
            <a:xfrm>
              <a:off x="0" y="-47625"/>
              <a:ext cx="2995822" cy="1919778"/>
            </a:xfrm>
            <a:prstGeom prst="rect">
              <a:avLst/>
            </a:prstGeom>
          </p:spPr>
          <p:txBody>
            <a:bodyPr anchor="ctr" rtlCol="false" tIns="50800" lIns="50800" bIns="50800" rIns="50800"/>
            <a:lstStyle/>
            <a:p>
              <a:pPr algn="ctr">
                <a:lnSpc>
                  <a:spcPts val="2659"/>
                </a:lnSpc>
              </a:pPr>
            </a:p>
          </p:txBody>
        </p:sp>
      </p:grpSp>
      <p:graphicFrame>
        <p:nvGraphicFramePr>
          <p:cNvPr name="Table 9" id="9"/>
          <p:cNvGraphicFramePr>
            <a:graphicFrameLocks noGrp="true"/>
          </p:cNvGraphicFramePr>
          <p:nvPr/>
        </p:nvGraphicFramePr>
        <p:xfrm>
          <a:off x="7014708" y="3033661"/>
          <a:ext cx="9114423" cy="6586271"/>
        </p:xfrm>
        <a:graphic>
          <a:graphicData uri="http://schemas.openxmlformats.org/drawingml/2006/table">
            <a:tbl>
              <a:tblPr/>
              <a:tblGrid>
                <a:gridCol w="8351836"/>
                <a:gridCol w="762587"/>
              </a:tblGrid>
              <a:tr h="1724476">
                <a:tc>
                  <a:txBody>
                    <a:bodyPr anchor="t" rtlCol="false"/>
                    <a:lstStyle/>
                    <a:p>
                      <a:pPr algn="r">
                        <a:lnSpc>
                          <a:spcPts val="2520"/>
                        </a:lnSpc>
                        <a:defRPr/>
                      </a:pPr>
                      <a:r>
                        <a:rPr lang="en-US" sz="1800">
                          <a:solidFill>
                            <a:srgbClr val="000000"/>
                          </a:solidFill>
                          <a:latin typeface="Archivo Black"/>
                          <a:cs typeface="Archivo Black"/>
                        </a:rPr>
                        <a:t>  فندق رائع </a:t>
                      </a:r>
                      <a:r>
                        <a:rPr lang="en-US" sz="1800">
                          <a:solidFill>
                            <a:srgbClr val="000000"/>
                          </a:solidFill>
                          <a:cs typeface="Archivo Black"/>
                        </a:rPr>
                        <a:t>جداً وأنصح به فندق فخم وحديث كبير جداً ومريح جداً تعامل الموظفين جيد جداً وخدماته ممتازه خصوصا النادي الصحي أنواع ألجأ كوزي والمساج وحمام السباحه ممتاز وكنت اسكن في الطابق ١٩ لكن العيب الوحيد فيه انه ليس في مركز المدينة وتحتاج تاكسي</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nSpc>
                          <a:spcPts val="2520"/>
                        </a:lnSpc>
                      </a:pPr>
                      <a:r>
                        <a:rPr lang="en-US" sz="1800">
                          <a:solidFill>
                            <a:srgbClr val="000000"/>
                          </a:solidFill>
                          <a:latin typeface="Archivo Black"/>
                        </a:rPr>
                        <a:t>  1</a:t>
                      </a:r>
                    </a:p>
                    <a:p>
                      <a:pPr>
                        <a:lnSpc>
                          <a:spcPts val="2520"/>
                        </a:lnSpc>
                      </a:pPr>
                      <a:r>
                        <a:rPr lang="en-US" sz="1800">
                          <a:solidFill>
                            <a:srgbClr val="000000"/>
                          </a:solidFill>
                          <a:latin typeface="Archivo Black"/>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08322">
                <a:tc>
                  <a:txBody>
                    <a:bodyPr anchor="t" rtlCol="false"/>
                    <a:lstStyle/>
                    <a:p>
                      <a:pPr algn="r">
                        <a:lnSpc>
                          <a:spcPts val="2520"/>
                        </a:lnSpc>
                        <a:defRPr/>
                      </a:pPr>
                      <a:r>
                        <a:rPr lang="en-US" sz="1800">
                          <a:solidFill>
                            <a:srgbClr val="000000"/>
                          </a:solidFill>
                          <a:latin typeface="Archivo Black"/>
                          <a:cs typeface="Archivo Black"/>
                        </a:rPr>
                        <a:t>  مصان بشكل جيد  ولكنه يفتقر إلى خدمة العملاء أحببنا:-مرافق الاستديو: الحمام جيد، أدوات المطبخ بما فيها آلة صنع القهوة، سرير مريح. -النظافة: خادمة يومياً عدا يوم الأحد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nSpc>
                          <a:spcPts val="2520"/>
                        </a:lnSpc>
                      </a:pPr>
                      <a:r>
                        <a:rPr lang="en-US" sz="1800">
                          <a:solidFill>
                            <a:srgbClr val="000000"/>
                          </a:solidFill>
                          <a:latin typeface="Archivo Black"/>
                        </a:rPr>
                        <a:t>  0</a:t>
                      </a:r>
                    </a:p>
                    <a:p>
                      <a:pPr>
                        <a:lnSpc>
                          <a:spcPts val="2520"/>
                        </a:lnSpc>
                      </a:pPr>
                      <a:r>
                        <a:rPr lang="en-US" sz="1800">
                          <a:solidFill>
                            <a:srgbClr val="000000"/>
                          </a:solidFill>
                          <a:latin typeface="Archivo Black"/>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8998">
                <a:tc>
                  <a:txBody>
                    <a:bodyPr anchor="t" rtlCol="false"/>
                    <a:lstStyle/>
                    <a:p>
                      <a:pPr algn="r">
                        <a:lnSpc>
                          <a:spcPts val="2520"/>
                        </a:lnSpc>
                        <a:defRPr/>
                      </a:pPr>
                      <a:r>
                        <a:rPr lang="en-US" sz="1800">
                          <a:solidFill>
                            <a:srgbClr val="000000"/>
                          </a:solidFill>
                          <a:cs typeface="Archivo Black"/>
                        </a:rPr>
                        <a:t>طعام رديء هذا الفندق تحتاج إلى تغيير في الإدارة حيث إن الطعام في غاية السوء لدرجة أن بعض الموظفين لم يكونوا يتناولون طعامهم في الفندق ونتيجة لذلك بالإضافة إلى عدم وجود أي ترفيه فإنني بالتأكيد لن أعود إلى هذا الفندق مرة أخرى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nSpc>
                          <a:spcPts val="2520"/>
                        </a:lnSpc>
                      </a:pPr>
                      <a:r>
                        <a:rPr lang="en-US" sz="1800">
                          <a:solidFill>
                            <a:srgbClr val="000000"/>
                          </a:solidFill>
                          <a:latin typeface="Archivo Black"/>
                        </a:rPr>
                        <a:t>  -1</a:t>
                      </a:r>
                    </a:p>
                    <a:p>
                      <a:pPr>
                        <a:lnSpc>
                          <a:spcPts val="2520"/>
                        </a:lnSpc>
                      </a:pPr>
                      <a:r>
                        <a:rPr lang="en-US" sz="1800">
                          <a:solidFill>
                            <a:srgbClr val="000000"/>
                          </a:solidFill>
                          <a:latin typeface="Archivo Black"/>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4476">
                <a:tc>
                  <a:txBody>
                    <a:bodyPr anchor="t" rtlCol="false"/>
                    <a:lstStyle/>
                    <a:p>
                      <a:pPr algn="r">
                        <a:lnSpc>
                          <a:spcPts val="2520"/>
                        </a:lnSpc>
                        <a:defRPr/>
                      </a:pPr>
                      <a:r>
                        <a:rPr lang="en-US" sz="1800">
                          <a:solidFill>
                            <a:srgbClr val="000000"/>
                          </a:solidFill>
                          <a:latin typeface="Archivo Black"/>
                          <a:cs typeface="Archivo Black"/>
                        </a:rPr>
                        <a:t>  لا تنخدع لا تنخدع بما هو مكتوب حول موقع الفندق - الموقع سئ للغاية يقع في وسط منطقة عشوائية وفى شارع تنعدم فيه الاضاءة مساء الافطار فقير للغاية - الغرف نظيفة ومساحتها معقولة - لا تدفع نقودا الابعد ان تستلم ايصالا وتراجعه - من الصعب ان تجد مكانا معقولا تتجول فيه في المنطقة خاصة في المساء</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nSpc>
                          <a:spcPts val="2520"/>
                        </a:lnSpc>
                      </a:pPr>
                      <a:r>
                        <a:rPr lang="en-US" sz="1800">
                          <a:solidFill>
                            <a:srgbClr val="000000"/>
                          </a:solidFill>
                          <a:latin typeface="Archivo Black"/>
                        </a:rPr>
                        <a:t>  0</a:t>
                      </a:r>
                    </a:p>
                    <a:p>
                      <a:pPr>
                        <a:lnSpc>
                          <a:spcPts val="2520"/>
                        </a:lnSpc>
                      </a:pPr>
                      <a:r>
                        <a:rPr lang="en-US" sz="1800">
                          <a:solidFill>
                            <a:srgbClr val="000000"/>
                          </a:solidFill>
                          <a:latin typeface="Archivo Black"/>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764145" y="1974021"/>
            <a:ext cx="3544914" cy="1185924"/>
          </a:xfrm>
          <a:prstGeom prst="rect">
            <a:avLst/>
          </a:prstGeom>
        </p:spPr>
        <p:txBody>
          <a:bodyPr anchor="t" rtlCol="false" tIns="0" lIns="0" bIns="0" rIns="0">
            <a:spAutoFit/>
          </a:bodyPr>
          <a:lstStyle/>
          <a:p>
            <a:pPr algn="ctr">
              <a:lnSpc>
                <a:spcPts val="4763"/>
              </a:lnSpc>
            </a:pPr>
            <a:r>
              <a:rPr lang="en-US" sz="3402">
                <a:solidFill>
                  <a:srgbClr val="000000"/>
                </a:solidFill>
                <a:latin typeface="Lato Bold"/>
              </a:rPr>
              <a:t>SAMPLE OF</a:t>
            </a:r>
          </a:p>
          <a:p>
            <a:pPr algn="ctr">
              <a:lnSpc>
                <a:spcPts val="4763"/>
              </a:lnSpc>
              <a:spcBef>
                <a:spcPct val="0"/>
              </a:spcBef>
            </a:pPr>
          </a:p>
        </p:txBody>
      </p:sp>
      <p:sp>
        <p:nvSpPr>
          <p:cNvPr name="TextBox 11" id="11"/>
          <p:cNvSpPr txBox="true"/>
          <p:nvPr/>
        </p:nvSpPr>
        <p:spPr>
          <a:xfrm rot="0">
            <a:off x="-743543" y="2720075"/>
            <a:ext cx="6977809" cy="784490"/>
          </a:xfrm>
          <a:prstGeom prst="rect">
            <a:avLst/>
          </a:prstGeom>
        </p:spPr>
        <p:txBody>
          <a:bodyPr anchor="t" rtlCol="false" tIns="0" lIns="0" bIns="0" rIns="0">
            <a:spAutoFit/>
          </a:bodyPr>
          <a:lstStyle/>
          <a:p>
            <a:pPr algn="ctr">
              <a:lnSpc>
                <a:spcPts val="6359"/>
              </a:lnSpc>
              <a:spcBef>
                <a:spcPct val="0"/>
              </a:spcBef>
            </a:pPr>
            <a:r>
              <a:rPr lang="en-US" sz="4542">
                <a:solidFill>
                  <a:srgbClr val="004AAD"/>
                </a:solidFill>
                <a:latin typeface="League Spartan"/>
              </a:rPr>
              <a:t>OUR DATASET</a:t>
            </a:r>
          </a:p>
        </p:txBody>
      </p:sp>
      <p:grpSp>
        <p:nvGrpSpPr>
          <p:cNvPr name="Group 12" id="12"/>
          <p:cNvGrpSpPr/>
          <p:nvPr/>
        </p:nvGrpSpPr>
        <p:grpSpPr>
          <a:xfrm rot="0">
            <a:off x="0" y="144100"/>
            <a:ext cx="17927289" cy="1517929"/>
            <a:chOff x="0" y="0"/>
            <a:chExt cx="23903051" cy="2023905"/>
          </a:xfrm>
        </p:grpSpPr>
        <p:sp>
          <p:nvSpPr>
            <p:cNvPr name="Freeform 13" id="13"/>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3">
                <a:alphaModFix amt="51000"/>
              </a:blip>
              <a:stretch>
                <a:fillRect l="-7853" t="-113584" r="-46873" b="-95772"/>
              </a:stretch>
            </a:blipFill>
          </p:spPr>
        </p:sp>
        <p:sp>
          <p:nvSpPr>
            <p:cNvPr name="Freeform 14" id="14"/>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4">
                <a:alphaModFix amt="60000"/>
              </a:blip>
              <a:stretch>
                <a:fillRect l="0" t="-93671" r="0" b="-88536"/>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a:grpSpLocks noChangeAspect="true"/>
          </p:cNvGrpSpPr>
          <p:nvPr/>
        </p:nvGrpSpPr>
        <p:grpSpPr>
          <a:xfrm rot="0">
            <a:off x="9983679" y="1511032"/>
            <a:ext cx="2911850" cy="2900476"/>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6665" r="223" b="-16665"/>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6" id="6"/>
          <p:cNvGrpSpPr>
            <a:grpSpLocks noChangeAspect="true"/>
          </p:cNvGrpSpPr>
          <p:nvPr/>
        </p:nvGrpSpPr>
        <p:grpSpPr>
          <a:xfrm rot="0">
            <a:off x="13615425" y="7080062"/>
            <a:ext cx="2911850" cy="2900476"/>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99" r="223" b="-24999"/>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9" id="9"/>
          <p:cNvGrpSpPr>
            <a:grpSpLocks noChangeAspect="true"/>
          </p:cNvGrpSpPr>
          <p:nvPr/>
        </p:nvGrpSpPr>
        <p:grpSpPr>
          <a:xfrm rot="0">
            <a:off x="13615425" y="3187432"/>
            <a:ext cx="2911850" cy="2900476"/>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4999" r="223" b="-24999"/>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2" id="12"/>
          <p:cNvGrpSpPr>
            <a:grpSpLocks noChangeAspect="true"/>
          </p:cNvGrpSpPr>
          <p:nvPr/>
        </p:nvGrpSpPr>
        <p:grpSpPr>
          <a:xfrm rot="0">
            <a:off x="9591675" y="5197482"/>
            <a:ext cx="2911850" cy="2900476"/>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4905" r="223" b="-24905"/>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5" id="15"/>
          <p:cNvGrpSpPr/>
          <p:nvPr/>
        </p:nvGrpSpPr>
        <p:grpSpPr>
          <a:xfrm rot="0">
            <a:off x="6395774" y="9258300"/>
            <a:ext cx="4053826" cy="3086100"/>
            <a:chOff x="0" y="0"/>
            <a:chExt cx="1067674" cy="812800"/>
          </a:xfrm>
        </p:grpSpPr>
        <p:sp>
          <p:nvSpPr>
            <p:cNvPr name="Freeform 16" id="16"/>
            <p:cNvSpPr/>
            <p:nvPr/>
          </p:nvSpPr>
          <p:spPr>
            <a:xfrm flipH="false" flipV="false" rot="0">
              <a:off x="0" y="0"/>
              <a:ext cx="1067674" cy="812800"/>
            </a:xfrm>
            <a:custGeom>
              <a:avLst/>
              <a:gdLst/>
              <a:ahLst/>
              <a:cxnLst/>
              <a:rect r="r" b="b" t="t" l="l"/>
              <a:pathLst>
                <a:path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100094" y="28575"/>
              <a:ext cx="867485"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872228" y="-2293069"/>
            <a:ext cx="4053826" cy="3086100"/>
            <a:chOff x="0" y="0"/>
            <a:chExt cx="1067674" cy="812800"/>
          </a:xfrm>
        </p:grpSpPr>
        <p:sp>
          <p:nvSpPr>
            <p:cNvPr name="Freeform 19" id="19"/>
            <p:cNvSpPr/>
            <p:nvPr/>
          </p:nvSpPr>
          <p:spPr>
            <a:xfrm flipH="false" flipV="false" rot="0">
              <a:off x="0" y="0"/>
              <a:ext cx="1067674" cy="812800"/>
            </a:xfrm>
            <a:custGeom>
              <a:avLst/>
              <a:gdLst/>
              <a:ahLst/>
              <a:cxnLst/>
              <a:rect r="r" b="b" t="t" l="l"/>
              <a:pathLst>
                <a:path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100094" y="28575"/>
              <a:ext cx="867485"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0" y="3591528"/>
            <a:ext cx="948671" cy="474336"/>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gradFill rotWithShape="true">
              <a:gsLst>
                <a:gs pos="0">
                  <a:srgbClr val="000000">
                    <a:alpha val="100000"/>
                  </a:srgbClr>
                </a:gs>
                <a:gs pos="100000">
                  <a:srgbClr val="3533CD">
                    <a:alpha val="100000"/>
                  </a:srgbClr>
                </a:gs>
              </a:gsLst>
              <a:lin ang="0"/>
            </a:gradFill>
          </p:spPr>
        </p:sp>
        <p:sp>
          <p:nvSpPr>
            <p:cNvPr name="TextBox 23" id="23"/>
            <p:cNvSpPr txBox="true"/>
            <p:nvPr/>
          </p:nvSpPr>
          <p:spPr>
            <a:xfrm>
              <a:off x="0" y="-47625"/>
              <a:ext cx="698500" cy="4540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28700" y="1680027"/>
            <a:ext cx="3403612" cy="549007"/>
          </a:xfrm>
          <a:prstGeom prst="rect">
            <a:avLst/>
          </a:prstGeom>
        </p:spPr>
        <p:txBody>
          <a:bodyPr anchor="t" rtlCol="false" tIns="0" lIns="0" bIns="0" rIns="0">
            <a:spAutoFit/>
          </a:bodyPr>
          <a:lstStyle/>
          <a:p>
            <a:pPr>
              <a:lnSpc>
                <a:spcPts val="4440"/>
              </a:lnSpc>
              <a:spcBef>
                <a:spcPct val="0"/>
              </a:spcBef>
            </a:pPr>
            <a:r>
              <a:rPr lang="en-US" sz="3171">
                <a:solidFill>
                  <a:srgbClr val="000000"/>
                </a:solidFill>
                <a:latin typeface="Lato Bold"/>
              </a:rPr>
              <a:t>DATASET</a:t>
            </a:r>
          </a:p>
        </p:txBody>
      </p:sp>
      <p:sp>
        <p:nvSpPr>
          <p:cNvPr name="TextBox 25" id="25"/>
          <p:cNvSpPr txBox="true"/>
          <p:nvPr/>
        </p:nvSpPr>
        <p:spPr>
          <a:xfrm rot="0">
            <a:off x="1028700" y="2255284"/>
            <a:ext cx="5367074" cy="705987"/>
          </a:xfrm>
          <a:prstGeom prst="rect">
            <a:avLst/>
          </a:prstGeom>
        </p:spPr>
        <p:txBody>
          <a:bodyPr anchor="t" rtlCol="false" tIns="0" lIns="0" bIns="0" rIns="0">
            <a:spAutoFit/>
          </a:bodyPr>
          <a:lstStyle/>
          <a:p>
            <a:pPr>
              <a:lnSpc>
                <a:spcPts val="5721"/>
              </a:lnSpc>
              <a:spcBef>
                <a:spcPct val="0"/>
              </a:spcBef>
            </a:pPr>
            <a:r>
              <a:rPr lang="en-US" sz="4086">
                <a:solidFill>
                  <a:srgbClr val="004AAD"/>
                </a:solidFill>
                <a:latin typeface="League Spartan"/>
              </a:rPr>
              <a:t>BENEFECRIES</a:t>
            </a:r>
          </a:p>
        </p:txBody>
      </p:sp>
      <p:sp>
        <p:nvSpPr>
          <p:cNvPr name="TextBox 26" id="26"/>
          <p:cNvSpPr txBox="true"/>
          <p:nvPr/>
        </p:nvSpPr>
        <p:spPr>
          <a:xfrm rot="0">
            <a:off x="1083540" y="3505803"/>
            <a:ext cx="6007537" cy="567299"/>
          </a:xfrm>
          <a:prstGeom prst="rect">
            <a:avLst/>
          </a:prstGeom>
        </p:spPr>
        <p:txBody>
          <a:bodyPr anchor="t" rtlCol="false" tIns="0" lIns="0" bIns="0" rIns="0">
            <a:spAutoFit/>
          </a:bodyPr>
          <a:lstStyle/>
          <a:p>
            <a:pPr>
              <a:lnSpc>
                <a:spcPts val="4423"/>
              </a:lnSpc>
              <a:spcBef>
                <a:spcPct val="0"/>
              </a:spcBef>
            </a:pPr>
            <a:r>
              <a:rPr lang="en-US" sz="3159">
                <a:solidFill>
                  <a:srgbClr val="000000"/>
                </a:solidFill>
                <a:latin typeface="Poppins"/>
              </a:rPr>
              <a:t>Hotel Owners and Managers</a:t>
            </a:r>
          </a:p>
        </p:txBody>
      </p:sp>
      <p:sp>
        <p:nvSpPr>
          <p:cNvPr name="TextBox 27" id="27"/>
          <p:cNvSpPr txBox="true"/>
          <p:nvPr/>
        </p:nvSpPr>
        <p:spPr>
          <a:xfrm rot="0">
            <a:off x="1083540" y="4892952"/>
            <a:ext cx="6331534" cy="567299"/>
          </a:xfrm>
          <a:prstGeom prst="rect">
            <a:avLst/>
          </a:prstGeom>
        </p:spPr>
        <p:txBody>
          <a:bodyPr anchor="t" rtlCol="false" tIns="0" lIns="0" bIns="0" rIns="0">
            <a:spAutoFit/>
          </a:bodyPr>
          <a:lstStyle/>
          <a:p>
            <a:pPr>
              <a:lnSpc>
                <a:spcPts val="4423"/>
              </a:lnSpc>
              <a:spcBef>
                <a:spcPct val="0"/>
              </a:spcBef>
            </a:pPr>
            <a:r>
              <a:rPr lang="en-US" sz="3159">
                <a:solidFill>
                  <a:srgbClr val="000000"/>
                </a:solidFill>
                <a:latin typeface="Poppins"/>
              </a:rPr>
              <a:t>Travel and Booking Websites</a:t>
            </a:r>
          </a:p>
        </p:txBody>
      </p:sp>
      <p:sp>
        <p:nvSpPr>
          <p:cNvPr name="TextBox 28" id="28"/>
          <p:cNvSpPr txBox="true"/>
          <p:nvPr/>
        </p:nvSpPr>
        <p:spPr>
          <a:xfrm rot="0">
            <a:off x="1083540" y="6178785"/>
            <a:ext cx="7393710" cy="567299"/>
          </a:xfrm>
          <a:prstGeom prst="rect">
            <a:avLst/>
          </a:prstGeom>
        </p:spPr>
        <p:txBody>
          <a:bodyPr anchor="t" rtlCol="false" tIns="0" lIns="0" bIns="0" rIns="0">
            <a:spAutoFit/>
          </a:bodyPr>
          <a:lstStyle/>
          <a:p>
            <a:pPr>
              <a:lnSpc>
                <a:spcPts val="4423"/>
              </a:lnSpc>
              <a:spcBef>
                <a:spcPct val="0"/>
              </a:spcBef>
            </a:pPr>
            <a:r>
              <a:rPr lang="en-US" sz="3159">
                <a:solidFill>
                  <a:srgbClr val="000000"/>
                </a:solidFill>
                <a:latin typeface="Poppins"/>
              </a:rPr>
              <a:t>Market Researchers</a:t>
            </a:r>
          </a:p>
        </p:txBody>
      </p:sp>
      <p:grpSp>
        <p:nvGrpSpPr>
          <p:cNvPr name="Group 29" id="29"/>
          <p:cNvGrpSpPr/>
          <p:nvPr/>
        </p:nvGrpSpPr>
        <p:grpSpPr>
          <a:xfrm rot="0">
            <a:off x="0" y="4931638"/>
            <a:ext cx="948671" cy="474336"/>
            <a:chOff x="0" y="0"/>
            <a:chExt cx="812800" cy="406400"/>
          </a:xfrm>
        </p:grpSpPr>
        <p:sp>
          <p:nvSpPr>
            <p:cNvPr name="Freeform 30" id="30"/>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gradFill rotWithShape="true">
              <a:gsLst>
                <a:gs pos="0">
                  <a:srgbClr val="000000">
                    <a:alpha val="100000"/>
                  </a:srgbClr>
                </a:gs>
                <a:gs pos="100000">
                  <a:srgbClr val="3533CD">
                    <a:alpha val="100000"/>
                  </a:srgbClr>
                </a:gs>
              </a:gsLst>
              <a:lin ang="0"/>
            </a:gradFill>
          </p:spPr>
        </p:sp>
        <p:sp>
          <p:nvSpPr>
            <p:cNvPr name="TextBox 31" id="31"/>
            <p:cNvSpPr txBox="true"/>
            <p:nvPr/>
          </p:nvSpPr>
          <p:spPr>
            <a:xfrm>
              <a:off x="0" y="-47625"/>
              <a:ext cx="698500" cy="454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0" y="6271748"/>
            <a:ext cx="948671" cy="474336"/>
            <a:chOff x="0" y="0"/>
            <a:chExt cx="812800" cy="406400"/>
          </a:xfrm>
        </p:grpSpPr>
        <p:sp>
          <p:nvSpPr>
            <p:cNvPr name="Freeform 33" id="3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gradFill rotWithShape="true">
              <a:gsLst>
                <a:gs pos="0">
                  <a:srgbClr val="000000">
                    <a:alpha val="100000"/>
                  </a:srgbClr>
                </a:gs>
                <a:gs pos="100000">
                  <a:srgbClr val="3533CD">
                    <a:alpha val="100000"/>
                  </a:srgbClr>
                </a:gs>
              </a:gsLst>
              <a:lin ang="0"/>
            </a:gradFill>
          </p:spPr>
        </p:sp>
        <p:sp>
          <p:nvSpPr>
            <p:cNvPr name="TextBox 34" id="34"/>
            <p:cNvSpPr txBox="true"/>
            <p:nvPr/>
          </p:nvSpPr>
          <p:spPr>
            <a:xfrm>
              <a:off x="0" y="-47625"/>
              <a:ext cx="698500" cy="45402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35" y="34066"/>
            <a:ext cx="17927289" cy="1517929"/>
            <a:chOff x="0" y="0"/>
            <a:chExt cx="23903051" cy="2023905"/>
          </a:xfrm>
        </p:grpSpPr>
        <p:sp>
          <p:nvSpPr>
            <p:cNvPr name="Freeform 36" id="36"/>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7">
                <a:alphaModFix amt="51000"/>
              </a:blip>
              <a:stretch>
                <a:fillRect l="-7853" t="-113584" r="-46873" b="-95772"/>
              </a:stretch>
            </a:blipFill>
          </p:spPr>
        </p:sp>
        <p:sp>
          <p:nvSpPr>
            <p:cNvPr name="Freeform 37" id="37"/>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8">
                <a:alphaModFix amt="60000"/>
              </a:blip>
              <a:stretch>
                <a:fillRect l="0" t="-93671" r="0" b="-88536"/>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9144000" y="3124310"/>
            <a:ext cx="7813541" cy="5756665"/>
          </a:xfrm>
          <a:custGeom>
            <a:avLst/>
            <a:gdLst/>
            <a:ahLst/>
            <a:cxnLst/>
            <a:rect r="r" b="b" t="t" l="l"/>
            <a:pathLst>
              <a:path h="5756665" w="7813541">
                <a:moveTo>
                  <a:pt x="0" y="0"/>
                </a:moveTo>
                <a:lnTo>
                  <a:pt x="7813541" y="0"/>
                </a:lnTo>
                <a:lnTo>
                  <a:pt x="7813541" y="5756665"/>
                </a:lnTo>
                <a:lnTo>
                  <a:pt x="0" y="5756665"/>
                </a:lnTo>
                <a:lnTo>
                  <a:pt x="0" y="0"/>
                </a:lnTo>
                <a:close/>
              </a:path>
            </a:pathLst>
          </a:custGeom>
          <a:blipFill>
            <a:blip r:embed="rId3"/>
            <a:stretch>
              <a:fillRect l="0" t="0" r="0" b="0"/>
            </a:stretch>
          </a:blipFill>
        </p:spPr>
      </p:sp>
      <p:sp>
        <p:nvSpPr>
          <p:cNvPr name="TextBox 4" id="4"/>
          <p:cNvSpPr txBox="true"/>
          <p:nvPr/>
        </p:nvSpPr>
        <p:spPr>
          <a:xfrm rot="0">
            <a:off x="1205548" y="1451254"/>
            <a:ext cx="2979871" cy="557775"/>
          </a:xfrm>
          <a:prstGeom prst="rect">
            <a:avLst/>
          </a:prstGeom>
        </p:spPr>
        <p:txBody>
          <a:bodyPr anchor="t" rtlCol="false" tIns="0" lIns="0" bIns="0" rIns="0">
            <a:spAutoFit/>
          </a:bodyPr>
          <a:lstStyle/>
          <a:p>
            <a:pPr>
              <a:lnSpc>
                <a:spcPts val="4562"/>
              </a:lnSpc>
              <a:spcBef>
                <a:spcPct val="0"/>
              </a:spcBef>
            </a:pPr>
            <a:r>
              <a:rPr lang="en-US" sz="3258">
                <a:solidFill>
                  <a:srgbClr val="000000"/>
                </a:solidFill>
                <a:latin typeface="Lato Bold"/>
              </a:rPr>
              <a:t>DATASET</a:t>
            </a:r>
          </a:p>
        </p:txBody>
      </p:sp>
      <p:sp>
        <p:nvSpPr>
          <p:cNvPr name="TextBox 5" id="5"/>
          <p:cNvSpPr txBox="true"/>
          <p:nvPr/>
        </p:nvSpPr>
        <p:spPr>
          <a:xfrm rot="0">
            <a:off x="346041" y="2167370"/>
            <a:ext cx="3839378" cy="609716"/>
          </a:xfrm>
          <a:prstGeom prst="rect">
            <a:avLst/>
          </a:prstGeom>
        </p:spPr>
        <p:txBody>
          <a:bodyPr anchor="t" rtlCol="false" tIns="0" lIns="0" bIns="0" rIns="0">
            <a:spAutoFit/>
          </a:bodyPr>
          <a:lstStyle/>
          <a:p>
            <a:pPr>
              <a:lnSpc>
                <a:spcPts val="5008"/>
              </a:lnSpc>
              <a:spcBef>
                <a:spcPct val="0"/>
              </a:spcBef>
            </a:pPr>
            <a:r>
              <a:rPr lang="en-US" sz="3577">
                <a:solidFill>
                  <a:srgbClr val="004AAD"/>
                </a:solidFill>
                <a:latin typeface="League Spartan"/>
              </a:rPr>
              <a:t>VISUALIZATION</a:t>
            </a:r>
          </a:p>
        </p:txBody>
      </p:sp>
      <p:sp>
        <p:nvSpPr>
          <p:cNvPr name="Freeform 6" id="6"/>
          <p:cNvSpPr/>
          <p:nvPr/>
        </p:nvSpPr>
        <p:spPr>
          <a:xfrm flipH="false" flipV="false" rot="0">
            <a:off x="2265730" y="3411499"/>
            <a:ext cx="5538885" cy="5469476"/>
          </a:xfrm>
          <a:custGeom>
            <a:avLst/>
            <a:gdLst/>
            <a:ahLst/>
            <a:cxnLst/>
            <a:rect r="r" b="b" t="t" l="l"/>
            <a:pathLst>
              <a:path h="5469476" w="5538885">
                <a:moveTo>
                  <a:pt x="0" y="0"/>
                </a:moveTo>
                <a:lnTo>
                  <a:pt x="5538885" y="0"/>
                </a:lnTo>
                <a:lnTo>
                  <a:pt x="5538885" y="5469476"/>
                </a:lnTo>
                <a:lnTo>
                  <a:pt x="0" y="5469476"/>
                </a:lnTo>
                <a:lnTo>
                  <a:pt x="0" y="0"/>
                </a:lnTo>
                <a:close/>
              </a:path>
            </a:pathLst>
          </a:custGeom>
          <a:blipFill>
            <a:blip r:embed="rId4"/>
            <a:stretch>
              <a:fillRect l="0" t="0" r="0" b="0"/>
            </a:stretch>
          </a:blipFill>
        </p:spPr>
      </p:sp>
      <p:grpSp>
        <p:nvGrpSpPr>
          <p:cNvPr name="Group 7" id="7"/>
          <p:cNvGrpSpPr/>
          <p:nvPr/>
        </p:nvGrpSpPr>
        <p:grpSpPr>
          <a:xfrm rot="0">
            <a:off x="0" y="0"/>
            <a:ext cx="17927289" cy="1517929"/>
            <a:chOff x="0" y="0"/>
            <a:chExt cx="23903051" cy="2023905"/>
          </a:xfrm>
        </p:grpSpPr>
        <p:sp>
          <p:nvSpPr>
            <p:cNvPr name="Freeform 8" id="8"/>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5">
                <a:alphaModFix amt="51000"/>
              </a:blip>
              <a:stretch>
                <a:fillRect l="-7853" t="-113584" r="-46873" b="-95772"/>
              </a:stretch>
            </a:blipFill>
          </p:spPr>
        </p:sp>
        <p:sp>
          <p:nvSpPr>
            <p:cNvPr name="Freeform 9" id="9"/>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6">
                <a:alphaModFix amt="60000"/>
              </a:blip>
              <a:stretch>
                <a:fillRect l="0" t="-93671" r="0" b="-88536"/>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5971095"/>
            <a:ext cx="18288000" cy="453883"/>
            <a:chOff x="0" y="0"/>
            <a:chExt cx="5631921" cy="139776"/>
          </a:xfrm>
        </p:grpSpPr>
        <p:sp>
          <p:nvSpPr>
            <p:cNvPr name="Freeform 4" id="4"/>
            <p:cNvSpPr/>
            <p:nvPr/>
          </p:nvSpPr>
          <p:spPr>
            <a:xfrm flipH="false" flipV="false" rot="0">
              <a:off x="0" y="0"/>
              <a:ext cx="5631921" cy="139776"/>
            </a:xfrm>
            <a:custGeom>
              <a:avLst/>
              <a:gdLst/>
              <a:ahLst/>
              <a:cxnLst/>
              <a:rect r="r" b="b" t="t" l="l"/>
              <a:pathLst>
                <a:path h="139776" w="5631921">
                  <a:moveTo>
                    <a:pt x="0" y="0"/>
                  </a:moveTo>
                  <a:lnTo>
                    <a:pt x="5631921" y="0"/>
                  </a:lnTo>
                  <a:lnTo>
                    <a:pt x="5631921" y="139776"/>
                  </a:lnTo>
                  <a:lnTo>
                    <a:pt x="0" y="139776"/>
                  </a:lnTo>
                  <a:close/>
                </a:path>
              </a:pathLst>
            </a:custGeom>
            <a:solidFill>
              <a:srgbClr val="574874"/>
            </a:solidFill>
          </p:spPr>
        </p:sp>
        <p:sp>
          <p:nvSpPr>
            <p:cNvPr name="TextBox 5" id="5"/>
            <p:cNvSpPr txBox="true"/>
            <p:nvPr/>
          </p:nvSpPr>
          <p:spPr>
            <a:xfrm>
              <a:off x="0" y="-47625"/>
              <a:ext cx="5631921" cy="18740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21689" y="5143500"/>
            <a:ext cx="1990234" cy="19902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92142" y="2259939"/>
            <a:ext cx="12619763" cy="2083461"/>
          </a:xfrm>
          <a:prstGeom prst="rect">
            <a:avLst/>
          </a:prstGeom>
        </p:spPr>
        <p:txBody>
          <a:bodyPr anchor="t" rtlCol="false" tIns="0" lIns="0" bIns="0" rIns="0">
            <a:spAutoFit/>
          </a:bodyPr>
          <a:lstStyle/>
          <a:p>
            <a:pPr algn="ctr">
              <a:lnSpc>
                <a:spcPts val="8382"/>
              </a:lnSpc>
              <a:spcBef>
                <a:spcPct val="0"/>
              </a:spcBef>
            </a:pPr>
            <a:r>
              <a:rPr lang="en-US" sz="5987">
                <a:solidFill>
                  <a:srgbClr val="004AAD"/>
                </a:solidFill>
                <a:latin typeface="League Spartan"/>
              </a:rPr>
              <a:t>TEXT CLASSIFICATION PIPELINE USING DECISION TREE</a:t>
            </a:r>
          </a:p>
        </p:txBody>
      </p:sp>
      <p:grpSp>
        <p:nvGrpSpPr>
          <p:cNvPr name="Group 10" id="10"/>
          <p:cNvGrpSpPr/>
          <p:nvPr/>
        </p:nvGrpSpPr>
        <p:grpSpPr>
          <a:xfrm rot="0">
            <a:off x="3136058" y="5143500"/>
            <a:ext cx="1990234" cy="19902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650167" y="5143500"/>
            <a:ext cx="1990234" cy="19902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164276" y="5143500"/>
            <a:ext cx="1990234" cy="19902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3704" y="5492457"/>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01</a:t>
            </a:r>
          </a:p>
        </p:txBody>
      </p:sp>
      <p:sp>
        <p:nvSpPr>
          <p:cNvPr name="TextBox 20" id="20"/>
          <p:cNvSpPr txBox="true"/>
          <p:nvPr/>
        </p:nvSpPr>
        <p:spPr>
          <a:xfrm rot="0">
            <a:off x="3217203" y="5492457"/>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02</a:t>
            </a:r>
          </a:p>
        </p:txBody>
      </p:sp>
      <p:sp>
        <p:nvSpPr>
          <p:cNvPr name="TextBox 21" id="21"/>
          <p:cNvSpPr txBox="true"/>
          <p:nvPr/>
        </p:nvSpPr>
        <p:spPr>
          <a:xfrm rot="0">
            <a:off x="5780504" y="5508749"/>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03</a:t>
            </a:r>
          </a:p>
        </p:txBody>
      </p:sp>
      <p:sp>
        <p:nvSpPr>
          <p:cNvPr name="TextBox 22" id="22"/>
          <p:cNvSpPr txBox="true"/>
          <p:nvPr/>
        </p:nvSpPr>
        <p:spPr>
          <a:xfrm rot="0">
            <a:off x="8297028" y="5508749"/>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04</a:t>
            </a:r>
          </a:p>
        </p:txBody>
      </p:sp>
      <p:sp>
        <p:nvSpPr>
          <p:cNvPr name="TextBox 23" id="23"/>
          <p:cNvSpPr txBox="true"/>
          <p:nvPr/>
        </p:nvSpPr>
        <p:spPr>
          <a:xfrm rot="0">
            <a:off x="441469" y="7396575"/>
            <a:ext cx="2350674" cy="711201"/>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rPr>
              <a:t>preprocessed dataset</a:t>
            </a:r>
          </a:p>
        </p:txBody>
      </p:sp>
      <p:sp>
        <p:nvSpPr>
          <p:cNvPr name="TextBox 24" id="24"/>
          <p:cNvSpPr txBox="true"/>
          <p:nvPr/>
        </p:nvSpPr>
        <p:spPr>
          <a:xfrm rot="0">
            <a:off x="3171711" y="7396575"/>
            <a:ext cx="2057775" cy="1063626"/>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rPr>
              <a:t>Split the data into training and testing sets</a:t>
            </a:r>
          </a:p>
        </p:txBody>
      </p:sp>
      <p:sp>
        <p:nvSpPr>
          <p:cNvPr name="TextBox 25" id="25"/>
          <p:cNvSpPr txBox="true"/>
          <p:nvPr/>
        </p:nvSpPr>
        <p:spPr>
          <a:xfrm rot="0">
            <a:off x="5646647" y="7372805"/>
            <a:ext cx="2233221" cy="1768476"/>
          </a:xfrm>
          <a:prstGeom prst="rect">
            <a:avLst/>
          </a:prstGeom>
        </p:spPr>
        <p:txBody>
          <a:bodyPr anchor="t" rtlCol="false" tIns="0" lIns="0" bIns="0" rIns="0">
            <a:spAutoFit/>
          </a:bodyPr>
          <a:lstStyle/>
          <a:p>
            <a:pPr algn="ctr">
              <a:lnSpc>
                <a:spcPts val="2799"/>
              </a:lnSpc>
            </a:pPr>
            <a:r>
              <a:rPr lang="en-US" sz="1999">
                <a:solidFill>
                  <a:srgbClr val="000000"/>
                </a:solidFill>
                <a:latin typeface="Poppins"/>
              </a:rPr>
              <a:t>Split the test set into separate test and validation sets.</a:t>
            </a:r>
          </a:p>
          <a:p>
            <a:pPr algn="ctr">
              <a:lnSpc>
                <a:spcPts val="2799"/>
              </a:lnSpc>
              <a:spcBef>
                <a:spcPct val="0"/>
              </a:spcBef>
            </a:pPr>
          </a:p>
        </p:txBody>
      </p:sp>
      <p:sp>
        <p:nvSpPr>
          <p:cNvPr name="TextBox 26" id="26"/>
          <p:cNvSpPr txBox="true"/>
          <p:nvPr/>
        </p:nvSpPr>
        <p:spPr>
          <a:xfrm rot="0">
            <a:off x="8164276" y="7349035"/>
            <a:ext cx="2229772" cy="1416051"/>
          </a:xfrm>
          <a:prstGeom prst="rect">
            <a:avLst/>
          </a:prstGeom>
        </p:spPr>
        <p:txBody>
          <a:bodyPr anchor="t" rtlCol="false" tIns="0" lIns="0" bIns="0" rIns="0">
            <a:spAutoFit/>
          </a:bodyPr>
          <a:lstStyle/>
          <a:p>
            <a:pPr algn="ctr">
              <a:lnSpc>
                <a:spcPts val="2799"/>
              </a:lnSpc>
            </a:pPr>
            <a:r>
              <a:rPr lang="en-US" sz="1999">
                <a:solidFill>
                  <a:srgbClr val="000000"/>
                </a:solidFill>
                <a:latin typeface="Poppins"/>
              </a:rPr>
              <a:t>Create a pipeline</a:t>
            </a:r>
          </a:p>
          <a:p>
            <a:pPr algn="ctr">
              <a:lnSpc>
                <a:spcPts val="2799"/>
              </a:lnSpc>
              <a:spcBef>
                <a:spcPct val="0"/>
              </a:spcBef>
            </a:pPr>
            <a:r>
              <a:rPr lang="en-US" sz="1999">
                <a:solidFill>
                  <a:srgbClr val="000000"/>
                </a:solidFill>
                <a:latin typeface="Poppins"/>
              </a:rPr>
              <a:t>with a TF-IDF vectorizer and a DT classifier. </a:t>
            </a:r>
          </a:p>
        </p:txBody>
      </p:sp>
      <p:grpSp>
        <p:nvGrpSpPr>
          <p:cNvPr name="Group 27" id="27"/>
          <p:cNvGrpSpPr/>
          <p:nvPr/>
        </p:nvGrpSpPr>
        <p:grpSpPr>
          <a:xfrm rot="0">
            <a:off x="10678384" y="5202919"/>
            <a:ext cx="1990234" cy="1990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3192493" y="5202919"/>
            <a:ext cx="1990234" cy="199023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5706602" y="5202919"/>
            <a:ext cx="1990234" cy="199023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0764109" y="5551876"/>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05</a:t>
            </a:r>
          </a:p>
        </p:txBody>
      </p:sp>
      <p:sp>
        <p:nvSpPr>
          <p:cNvPr name="TextBox 37" id="37"/>
          <p:cNvSpPr txBox="true"/>
          <p:nvPr/>
        </p:nvSpPr>
        <p:spPr>
          <a:xfrm rot="0">
            <a:off x="13278218" y="5492457"/>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06</a:t>
            </a:r>
          </a:p>
        </p:txBody>
      </p:sp>
      <p:sp>
        <p:nvSpPr>
          <p:cNvPr name="TextBox 38" id="38"/>
          <p:cNvSpPr txBox="true"/>
          <p:nvPr/>
        </p:nvSpPr>
        <p:spPr>
          <a:xfrm rot="0">
            <a:off x="15811377" y="5492457"/>
            <a:ext cx="1754314" cy="1158970"/>
          </a:xfrm>
          <a:prstGeom prst="rect">
            <a:avLst/>
          </a:prstGeom>
        </p:spPr>
        <p:txBody>
          <a:bodyPr anchor="t" rtlCol="false" tIns="0" lIns="0" bIns="0" rIns="0">
            <a:spAutoFit/>
          </a:bodyPr>
          <a:lstStyle/>
          <a:p>
            <a:pPr algn="ctr">
              <a:lnSpc>
                <a:spcPts val="9472"/>
              </a:lnSpc>
              <a:spcBef>
                <a:spcPct val="0"/>
              </a:spcBef>
            </a:pPr>
            <a:r>
              <a:rPr lang="en-US" sz="6765">
                <a:solidFill>
                  <a:srgbClr val="004AAD"/>
                </a:solidFill>
                <a:latin typeface="League Spartan"/>
              </a:rPr>
              <a:t>07</a:t>
            </a:r>
          </a:p>
        </p:txBody>
      </p:sp>
      <p:sp>
        <p:nvSpPr>
          <p:cNvPr name="TextBox 39" id="39"/>
          <p:cNvSpPr txBox="true"/>
          <p:nvPr/>
        </p:nvSpPr>
        <p:spPr>
          <a:xfrm rot="0">
            <a:off x="10774450" y="7349035"/>
            <a:ext cx="1869407" cy="1416051"/>
          </a:xfrm>
          <a:prstGeom prst="rect">
            <a:avLst/>
          </a:prstGeom>
        </p:spPr>
        <p:txBody>
          <a:bodyPr anchor="t" rtlCol="false" tIns="0" lIns="0" bIns="0" rIns="0">
            <a:spAutoFit/>
          </a:bodyPr>
          <a:lstStyle/>
          <a:p>
            <a:pPr algn="ctr">
              <a:lnSpc>
                <a:spcPts val="2799"/>
              </a:lnSpc>
            </a:pPr>
            <a:r>
              <a:rPr lang="en-US" sz="1999">
                <a:solidFill>
                  <a:srgbClr val="000000"/>
                </a:solidFill>
                <a:latin typeface="Poppins"/>
              </a:rPr>
              <a:t>Fit the pipeline t</a:t>
            </a:r>
            <a:r>
              <a:rPr lang="en-US" sz="1999">
                <a:solidFill>
                  <a:srgbClr val="000000"/>
                </a:solidFill>
                <a:latin typeface="Poppins"/>
              </a:rPr>
              <a:t>o the training data.</a:t>
            </a:r>
          </a:p>
          <a:p>
            <a:pPr algn="ctr">
              <a:lnSpc>
                <a:spcPts val="2799"/>
              </a:lnSpc>
              <a:spcBef>
                <a:spcPct val="0"/>
              </a:spcBef>
            </a:pPr>
          </a:p>
        </p:txBody>
      </p:sp>
      <p:sp>
        <p:nvSpPr>
          <p:cNvPr name="TextBox 40" id="40"/>
          <p:cNvSpPr txBox="true"/>
          <p:nvPr/>
        </p:nvSpPr>
        <p:spPr>
          <a:xfrm rot="0">
            <a:off x="13482851" y="7372805"/>
            <a:ext cx="1899589" cy="1416051"/>
          </a:xfrm>
          <a:prstGeom prst="rect">
            <a:avLst/>
          </a:prstGeom>
        </p:spPr>
        <p:txBody>
          <a:bodyPr anchor="t" rtlCol="false" tIns="0" lIns="0" bIns="0" rIns="0">
            <a:spAutoFit/>
          </a:bodyPr>
          <a:lstStyle/>
          <a:p>
            <a:pPr algn="ctr">
              <a:lnSpc>
                <a:spcPts val="2799"/>
              </a:lnSpc>
            </a:pPr>
            <a:r>
              <a:rPr lang="en-US" sz="1999">
                <a:solidFill>
                  <a:srgbClr val="000000"/>
                </a:solidFill>
                <a:latin typeface="Poppins"/>
              </a:rPr>
              <a:t>P</a:t>
            </a:r>
            <a:r>
              <a:rPr lang="en-US" sz="1999">
                <a:solidFill>
                  <a:srgbClr val="000000"/>
                </a:solidFill>
                <a:latin typeface="Poppins"/>
              </a:rPr>
              <a:t>redict labels on the test data.</a:t>
            </a:r>
          </a:p>
          <a:p>
            <a:pPr algn="ctr">
              <a:lnSpc>
                <a:spcPts val="2799"/>
              </a:lnSpc>
              <a:spcBef>
                <a:spcPct val="0"/>
              </a:spcBef>
            </a:pPr>
          </a:p>
        </p:txBody>
      </p:sp>
      <p:sp>
        <p:nvSpPr>
          <p:cNvPr name="TextBox 41" id="41"/>
          <p:cNvSpPr txBox="true"/>
          <p:nvPr/>
        </p:nvSpPr>
        <p:spPr>
          <a:xfrm rot="0">
            <a:off x="15763440" y="7396575"/>
            <a:ext cx="2218904" cy="1416051"/>
          </a:xfrm>
          <a:prstGeom prst="rect">
            <a:avLst/>
          </a:prstGeom>
        </p:spPr>
        <p:txBody>
          <a:bodyPr anchor="t" rtlCol="false" tIns="0" lIns="0" bIns="0" rIns="0">
            <a:spAutoFit/>
          </a:bodyPr>
          <a:lstStyle/>
          <a:p>
            <a:pPr algn="ctr">
              <a:lnSpc>
                <a:spcPts val="2799"/>
              </a:lnSpc>
            </a:pPr>
            <a:r>
              <a:rPr lang="en-US" sz="1999">
                <a:solidFill>
                  <a:srgbClr val="000000"/>
                </a:solidFill>
                <a:latin typeface="Poppins"/>
              </a:rPr>
              <a:t>Cal</a:t>
            </a:r>
            <a:r>
              <a:rPr lang="en-US" sz="1999">
                <a:solidFill>
                  <a:srgbClr val="000000"/>
                </a:solidFill>
                <a:latin typeface="Poppins"/>
              </a:rPr>
              <a:t>culate the accuracy of the model.</a:t>
            </a:r>
          </a:p>
          <a:p>
            <a:pPr algn="ctr">
              <a:lnSpc>
                <a:spcPts val="2799"/>
              </a:lnSpc>
              <a:spcBef>
                <a:spcPct val="0"/>
              </a:spcBef>
            </a:pPr>
          </a:p>
        </p:txBody>
      </p:sp>
      <p:grpSp>
        <p:nvGrpSpPr>
          <p:cNvPr name="Group 42" id="42"/>
          <p:cNvGrpSpPr/>
          <p:nvPr/>
        </p:nvGrpSpPr>
        <p:grpSpPr>
          <a:xfrm rot="0">
            <a:off x="0" y="56210"/>
            <a:ext cx="17927289" cy="1517929"/>
            <a:chOff x="0" y="0"/>
            <a:chExt cx="23903051" cy="2023905"/>
          </a:xfrm>
        </p:grpSpPr>
        <p:sp>
          <p:nvSpPr>
            <p:cNvPr name="Freeform 43" id="43"/>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3">
                <a:alphaModFix amt="51000"/>
              </a:blip>
              <a:stretch>
                <a:fillRect l="-7853" t="-113584" r="-46873" b="-95772"/>
              </a:stretch>
            </a:blipFill>
          </p:spPr>
        </p:sp>
        <p:sp>
          <p:nvSpPr>
            <p:cNvPr name="Freeform 44" id="44"/>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4">
                <a:alphaModFix amt="60000"/>
              </a:blip>
              <a:stretch>
                <a:fillRect l="0" t="-93671" r="0" b="-88536"/>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71907" y="2061666"/>
            <a:ext cx="9987393" cy="7718828"/>
          </a:xfrm>
          <a:custGeom>
            <a:avLst/>
            <a:gdLst/>
            <a:ahLst/>
            <a:cxnLst/>
            <a:rect r="r" b="b" t="t" l="l"/>
            <a:pathLst>
              <a:path h="7718828" w="9987393">
                <a:moveTo>
                  <a:pt x="0" y="0"/>
                </a:moveTo>
                <a:lnTo>
                  <a:pt x="9987393" y="0"/>
                </a:lnTo>
                <a:lnTo>
                  <a:pt x="9987393" y="7718828"/>
                </a:lnTo>
                <a:lnTo>
                  <a:pt x="0" y="7718828"/>
                </a:lnTo>
                <a:lnTo>
                  <a:pt x="0" y="0"/>
                </a:lnTo>
                <a:close/>
              </a:path>
            </a:pathLst>
          </a:custGeom>
          <a:blipFill>
            <a:blip r:embed="rId2"/>
            <a:stretch>
              <a:fillRect l="0" t="0" r="0" b="0"/>
            </a:stretch>
          </a:blipFill>
        </p:spPr>
      </p:sp>
      <p:sp>
        <p:nvSpPr>
          <p:cNvPr name="TextBox 3" id="3"/>
          <p:cNvSpPr txBox="true"/>
          <p:nvPr/>
        </p:nvSpPr>
        <p:spPr>
          <a:xfrm rot="0">
            <a:off x="1028700" y="1679641"/>
            <a:ext cx="3709415" cy="59234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ato Bold"/>
              </a:rPr>
              <a:t>PLOT</a:t>
            </a:r>
          </a:p>
        </p:txBody>
      </p:sp>
      <p:sp>
        <p:nvSpPr>
          <p:cNvPr name="TextBox 4" id="4"/>
          <p:cNvSpPr txBox="true"/>
          <p:nvPr/>
        </p:nvSpPr>
        <p:spPr>
          <a:xfrm rot="0">
            <a:off x="1028700" y="2461181"/>
            <a:ext cx="6996197" cy="1117503"/>
          </a:xfrm>
          <a:prstGeom prst="rect">
            <a:avLst/>
          </a:prstGeom>
        </p:spPr>
        <p:txBody>
          <a:bodyPr anchor="t" rtlCol="false" tIns="0" lIns="0" bIns="0" rIns="0">
            <a:spAutoFit/>
          </a:bodyPr>
          <a:lstStyle/>
          <a:p>
            <a:pPr>
              <a:lnSpc>
                <a:spcPts val="4555"/>
              </a:lnSpc>
              <a:spcBef>
                <a:spcPct val="0"/>
              </a:spcBef>
            </a:pPr>
            <a:r>
              <a:rPr lang="en-US" sz="3253">
                <a:solidFill>
                  <a:srgbClr val="004AAD"/>
                </a:solidFill>
                <a:latin typeface="League Spartan"/>
              </a:rPr>
              <a:t>CONFUSION MATRIX FOR THE DECISION TREE CLASSIFIER</a:t>
            </a:r>
          </a:p>
        </p:txBody>
      </p:sp>
      <p:grpSp>
        <p:nvGrpSpPr>
          <p:cNvPr name="Group 5" id="5"/>
          <p:cNvGrpSpPr/>
          <p:nvPr/>
        </p:nvGrpSpPr>
        <p:grpSpPr>
          <a:xfrm rot="0">
            <a:off x="1028700" y="87439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01900" y="-15430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228387"/>
            <a:ext cx="17927289" cy="1517929"/>
            <a:chOff x="0" y="0"/>
            <a:chExt cx="23903051" cy="2023905"/>
          </a:xfrm>
        </p:grpSpPr>
        <p:sp>
          <p:nvSpPr>
            <p:cNvPr name="Freeform 12" id="12"/>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3">
                <a:alphaModFix amt="51000"/>
              </a:blip>
              <a:stretch>
                <a:fillRect l="-7853" t="-113584" r="-46873" b="-95772"/>
              </a:stretch>
            </a:blipFill>
          </p:spPr>
        </p:sp>
        <p:sp>
          <p:nvSpPr>
            <p:cNvPr name="Freeform 13" id="13"/>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4">
                <a:alphaModFix amt="60000"/>
              </a:blip>
              <a:stretch>
                <a:fillRect l="0" t="-93671" r="0" b="-88536"/>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5272" y="-896443"/>
            <a:ext cx="1378419" cy="12079887"/>
            <a:chOff x="0" y="0"/>
            <a:chExt cx="363040" cy="3181534"/>
          </a:xfrm>
        </p:grpSpPr>
        <p:sp>
          <p:nvSpPr>
            <p:cNvPr name="Freeform 3" id="3"/>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255272" y="5959561"/>
            <a:ext cx="3331944" cy="3441232"/>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44767" r="0" b="-357"/>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8" id="8"/>
          <p:cNvGrpSpPr>
            <a:grpSpLocks noChangeAspect="true"/>
          </p:cNvGrpSpPr>
          <p:nvPr/>
        </p:nvGrpSpPr>
        <p:grpSpPr>
          <a:xfrm rot="0">
            <a:off x="11373126" y="1928475"/>
            <a:ext cx="3548118" cy="3664496"/>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654" t="0" r="-1679" b="-2878"/>
              </a:stretch>
            </a:blipFill>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11" id="11"/>
          <p:cNvGrpSpPr/>
          <p:nvPr/>
        </p:nvGrpSpPr>
        <p:grpSpPr>
          <a:xfrm rot="0">
            <a:off x="6098177" y="911910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8700" y="2042545"/>
            <a:ext cx="5849287" cy="761715"/>
          </a:xfrm>
          <a:prstGeom prst="rect">
            <a:avLst/>
          </a:prstGeom>
        </p:spPr>
        <p:txBody>
          <a:bodyPr anchor="t" rtlCol="false" tIns="0" lIns="0" bIns="0" rIns="0">
            <a:spAutoFit/>
          </a:bodyPr>
          <a:lstStyle/>
          <a:p>
            <a:pPr>
              <a:lnSpc>
                <a:spcPts val="6235"/>
              </a:lnSpc>
              <a:spcBef>
                <a:spcPct val="0"/>
              </a:spcBef>
            </a:pPr>
            <a:r>
              <a:rPr lang="en-US" sz="4453">
                <a:solidFill>
                  <a:srgbClr val="004AAD"/>
                </a:solidFill>
                <a:latin typeface="League Spartan"/>
              </a:rPr>
              <a:t>CONCLUSION</a:t>
            </a:r>
          </a:p>
        </p:txBody>
      </p:sp>
      <p:sp>
        <p:nvSpPr>
          <p:cNvPr name="TextBox 15" id="15"/>
          <p:cNvSpPr txBox="true"/>
          <p:nvPr/>
        </p:nvSpPr>
        <p:spPr>
          <a:xfrm rot="0">
            <a:off x="543160" y="4152572"/>
            <a:ext cx="10281462" cy="3547304"/>
          </a:xfrm>
          <a:prstGeom prst="rect">
            <a:avLst/>
          </a:prstGeom>
        </p:spPr>
        <p:txBody>
          <a:bodyPr anchor="t" rtlCol="false" tIns="0" lIns="0" bIns="0" rIns="0">
            <a:spAutoFit/>
          </a:bodyPr>
          <a:lstStyle/>
          <a:p>
            <a:pPr marL="489899" indent="-244949" lvl="1">
              <a:lnSpc>
                <a:spcPts val="3176"/>
              </a:lnSpc>
              <a:buFont typeface="Arial"/>
              <a:buChar char="•"/>
            </a:pPr>
            <a:r>
              <a:rPr lang="en-US" sz="2269">
                <a:solidFill>
                  <a:srgbClr val="000000"/>
                </a:solidFill>
                <a:latin typeface="Poppins"/>
              </a:rPr>
              <a:t>We got 77% right: Our tool is really good at figuring out if hotel reviews are positive or Mixed or negative.</a:t>
            </a:r>
          </a:p>
          <a:p>
            <a:pPr>
              <a:lnSpc>
                <a:spcPts val="3176"/>
              </a:lnSpc>
            </a:pPr>
          </a:p>
          <a:p>
            <a:pPr>
              <a:lnSpc>
                <a:spcPts val="3176"/>
              </a:lnSpc>
            </a:pPr>
          </a:p>
          <a:p>
            <a:pPr marL="489899" indent="-244949" lvl="1">
              <a:lnSpc>
                <a:spcPts val="3176"/>
              </a:lnSpc>
              <a:buFont typeface="Arial"/>
              <a:buChar char="•"/>
            </a:pPr>
            <a:r>
              <a:rPr lang="en-US" sz="2269">
                <a:solidFill>
                  <a:srgbClr val="000000"/>
                </a:solidFill>
                <a:latin typeface="Poppins"/>
              </a:rPr>
              <a:t>It's super useful: This shows we can use our tech to help hotels understand their guests better.</a:t>
            </a:r>
          </a:p>
          <a:p>
            <a:pPr>
              <a:lnSpc>
                <a:spcPts val="3176"/>
              </a:lnSpc>
            </a:pPr>
          </a:p>
          <a:p>
            <a:pPr>
              <a:lnSpc>
                <a:spcPts val="3176"/>
              </a:lnSpc>
            </a:pPr>
          </a:p>
          <a:p>
            <a:pPr>
              <a:lnSpc>
                <a:spcPts val="3176"/>
              </a:lnSpc>
              <a:spcBef>
                <a:spcPct val="0"/>
              </a:spcBef>
            </a:pPr>
          </a:p>
        </p:txBody>
      </p:sp>
      <p:grpSp>
        <p:nvGrpSpPr>
          <p:cNvPr name="Group 16" id="16"/>
          <p:cNvGrpSpPr/>
          <p:nvPr/>
        </p:nvGrpSpPr>
        <p:grpSpPr>
          <a:xfrm rot="0">
            <a:off x="0" y="138982"/>
            <a:ext cx="17927289" cy="1517929"/>
            <a:chOff x="0" y="0"/>
            <a:chExt cx="23903051" cy="2023905"/>
          </a:xfrm>
        </p:grpSpPr>
        <p:sp>
          <p:nvSpPr>
            <p:cNvPr name="Freeform 17" id="17"/>
            <p:cNvSpPr/>
            <p:nvPr/>
          </p:nvSpPr>
          <p:spPr>
            <a:xfrm flipH="false" flipV="false" rot="0">
              <a:off x="18012794" y="0"/>
              <a:ext cx="5890258" cy="1442428"/>
            </a:xfrm>
            <a:custGeom>
              <a:avLst/>
              <a:gdLst/>
              <a:ahLst/>
              <a:cxnLst/>
              <a:rect r="r" b="b" t="t" l="l"/>
              <a:pathLst>
                <a:path h="1442428" w="5890258">
                  <a:moveTo>
                    <a:pt x="0" y="0"/>
                  </a:moveTo>
                  <a:lnTo>
                    <a:pt x="5890257" y="0"/>
                  </a:lnTo>
                  <a:lnTo>
                    <a:pt x="5890257" y="1442428"/>
                  </a:lnTo>
                  <a:lnTo>
                    <a:pt x="0" y="1442428"/>
                  </a:lnTo>
                  <a:lnTo>
                    <a:pt x="0" y="0"/>
                  </a:lnTo>
                  <a:close/>
                </a:path>
              </a:pathLst>
            </a:custGeom>
            <a:blipFill>
              <a:blip r:embed="rId4">
                <a:alphaModFix amt="51000"/>
              </a:blip>
              <a:stretch>
                <a:fillRect l="-7853" t="-113584" r="-46873" b="-95772"/>
              </a:stretch>
            </a:blipFill>
          </p:spPr>
        </p:sp>
        <p:sp>
          <p:nvSpPr>
            <p:cNvPr name="Freeform 18" id="18"/>
            <p:cNvSpPr/>
            <p:nvPr/>
          </p:nvSpPr>
          <p:spPr>
            <a:xfrm flipH="false" flipV="false" rot="0">
              <a:off x="0" y="0"/>
              <a:ext cx="5711621" cy="2023905"/>
            </a:xfrm>
            <a:custGeom>
              <a:avLst/>
              <a:gdLst/>
              <a:ahLst/>
              <a:cxnLst/>
              <a:rect r="r" b="b" t="t" l="l"/>
              <a:pathLst>
                <a:path h="2023905" w="5711621">
                  <a:moveTo>
                    <a:pt x="0" y="0"/>
                  </a:moveTo>
                  <a:lnTo>
                    <a:pt x="5711621" y="0"/>
                  </a:lnTo>
                  <a:lnTo>
                    <a:pt x="5711621" y="2023905"/>
                  </a:lnTo>
                  <a:lnTo>
                    <a:pt x="0" y="2023905"/>
                  </a:lnTo>
                  <a:lnTo>
                    <a:pt x="0" y="0"/>
                  </a:lnTo>
                  <a:close/>
                </a:path>
              </a:pathLst>
            </a:custGeom>
            <a:blipFill>
              <a:blip r:embed="rId5">
                <a:alphaModFix amt="60000"/>
              </a:blip>
              <a:stretch>
                <a:fillRect l="0" t="-93671" r="0" b="-8853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DAF__EDJxG4</dc:identifier>
  <dcterms:modified xsi:type="dcterms:W3CDTF">2011-08-01T06:04:30Z</dcterms:modified>
  <cp:revision>1</cp:revision>
  <dc:title>Blue Gradient Company Business Profile Presentation</dc:title>
</cp:coreProperties>
</file>